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95"/>
  </p:notesMasterIdLst>
  <p:handoutMasterIdLst>
    <p:handoutMasterId r:id="rId96"/>
  </p:handoutMasterIdLst>
  <p:sldIdLst>
    <p:sldId id="256" r:id="rId5"/>
    <p:sldId id="417" r:id="rId6"/>
    <p:sldId id="532" r:id="rId7"/>
    <p:sldId id="449" r:id="rId8"/>
    <p:sldId id="533" r:id="rId9"/>
    <p:sldId id="534" r:id="rId10"/>
    <p:sldId id="535" r:id="rId11"/>
    <p:sldId id="329" r:id="rId12"/>
    <p:sldId id="330" r:id="rId13"/>
    <p:sldId id="462" r:id="rId14"/>
    <p:sldId id="495" r:id="rId15"/>
    <p:sldId id="376" r:id="rId16"/>
    <p:sldId id="338" r:id="rId17"/>
    <p:sldId id="463" r:id="rId18"/>
    <p:sldId id="464" r:id="rId19"/>
    <p:sldId id="466" r:id="rId20"/>
    <p:sldId id="470" r:id="rId21"/>
    <p:sldId id="465" r:id="rId22"/>
    <p:sldId id="467" r:id="rId23"/>
    <p:sldId id="468" r:id="rId24"/>
    <p:sldId id="334" r:id="rId25"/>
    <p:sldId id="469" r:id="rId26"/>
    <p:sldId id="474" r:id="rId27"/>
    <p:sldId id="473" r:id="rId28"/>
    <p:sldId id="472" r:id="rId29"/>
    <p:sldId id="471" r:id="rId30"/>
    <p:sldId id="331" r:id="rId31"/>
    <p:sldId id="475" r:id="rId32"/>
    <p:sldId id="476" r:id="rId33"/>
    <p:sldId id="477" r:id="rId34"/>
    <p:sldId id="478" r:id="rId35"/>
    <p:sldId id="479" r:id="rId36"/>
    <p:sldId id="480" r:id="rId37"/>
    <p:sldId id="481" r:id="rId38"/>
    <p:sldId id="482" r:id="rId39"/>
    <p:sldId id="483" r:id="rId40"/>
    <p:sldId id="484" r:id="rId41"/>
    <p:sldId id="485" r:id="rId42"/>
    <p:sldId id="488" r:id="rId43"/>
    <p:sldId id="487" r:id="rId44"/>
    <p:sldId id="486" r:id="rId45"/>
    <p:sldId id="489" r:id="rId46"/>
    <p:sldId id="491" r:id="rId47"/>
    <p:sldId id="492" r:id="rId48"/>
    <p:sldId id="493" r:id="rId49"/>
    <p:sldId id="490" r:id="rId50"/>
    <p:sldId id="494" r:id="rId51"/>
    <p:sldId id="411" r:id="rId52"/>
    <p:sldId id="391" r:id="rId53"/>
    <p:sldId id="439" r:id="rId54"/>
    <p:sldId id="425" r:id="rId55"/>
    <p:sldId id="396" r:id="rId56"/>
    <p:sldId id="412" r:id="rId57"/>
    <p:sldId id="536" r:id="rId58"/>
    <p:sldId id="448" r:id="rId59"/>
    <p:sldId id="538" r:id="rId60"/>
    <p:sldId id="540" r:id="rId61"/>
    <p:sldId id="441" r:id="rId62"/>
    <p:sldId id="539" r:id="rId63"/>
    <p:sldId id="419" r:id="rId64"/>
    <p:sldId id="440" r:id="rId65"/>
    <p:sldId id="517" r:id="rId66"/>
    <p:sldId id="511" r:id="rId67"/>
    <p:sldId id="512" r:id="rId68"/>
    <p:sldId id="513" r:id="rId69"/>
    <p:sldId id="497" r:id="rId70"/>
    <p:sldId id="514" r:id="rId71"/>
    <p:sldId id="518" r:id="rId72"/>
    <p:sldId id="519" r:id="rId73"/>
    <p:sldId id="520" r:id="rId74"/>
    <p:sldId id="498" r:id="rId75"/>
    <p:sldId id="343" r:id="rId76"/>
    <p:sldId id="335" r:id="rId77"/>
    <p:sldId id="336" r:id="rId78"/>
    <p:sldId id="345" r:id="rId79"/>
    <p:sldId id="363" r:id="rId80"/>
    <p:sldId id="364" r:id="rId81"/>
    <p:sldId id="527" r:id="rId82"/>
    <p:sldId id="525" r:id="rId83"/>
    <p:sldId id="444" r:id="rId84"/>
    <p:sldId id="447" r:id="rId85"/>
    <p:sldId id="450" r:id="rId86"/>
    <p:sldId id="451" r:id="rId87"/>
    <p:sldId id="452" r:id="rId88"/>
    <p:sldId id="454" r:id="rId89"/>
    <p:sldId id="455" r:id="rId90"/>
    <p:sldId id="457" r:id="rId91"/>
    <p:sldId id="460" r:id="rId92"/>
    <p:sldId id="461" r:id="rId93"/>
    <p:sldId id="370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e Info." id="{BE522E7F-458A-4311-8F44-7D064B9C79E8}">
          <p14:sldIdLst>
            <p14:sldId id="256"/>
          </p14:sldIdLst>
        </p14:section>
        <p14:section name="Math Review" id="{35A06DFD-54A0-4254-8C65-FC2E5B29F4F0}">
          <p14:sldIdLst>
            <p14:sldId id="417"/>
            <p14:sldId id="532"/>
            <p14:sldId id="449"/>
            <p14:sldId id="533"/>
            <p14:sldId id="534"/>
            <p14:sldId id="535"/>
          </p14:sldIdLst>
        </p14:section>
        <p14:section name="Big-Oh, Omega and Theta notations" id="{B9B51309-D148-4332-87C2-07BE32FBCA3B}">
          <p14:sldIdLst>
            <p14:sldId id="329"/>
            <p14:sldId id="330"/>
            <p14:sldId id="462"/>
            <p14:sldId id="495"/>
            <p14:sldId id="376"/>
            <p14:sldId id="338"/>
            <p14:sldId id="463"/>
            <p14:sldId id="464"/>
            <p14:sldId id="466"/>
            <p14:sldId id="470"/>
            <p14:sldId id="465"/>
            <p14:sldId id="467"/>
            <p14:sldId id="468"/>
            <p14:sldId id="334"/>
            <p14:sldId id="469"/>
            <p14:sldId id="474"/>
            <p14:sldId id="473"/>
            <p14:sldId id="472"/>
            <p14:sldId id="471"/>
            <p14:sldId id="331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8"/>
            <p14:sldId id="487"/>
            <p14:sldId id="486"/>
            <p14:sldId id="489"/>
            <p14:sldId id="491"/>
            <p14:sldId id="492"/>
            <p14:sldId id="493"/>
            <p14:sldId id="490"/>
            <p14:sldId id="494"/>
            <p14:sldId id="411"/>
          </p14:sldIdLst>
        </p14:section>
        <p14:section name="little o and little omega" id="{CA0EB5B5-A05E-43F0-8A3D-391C0DF65C50}">
          <p14:sldIdLst>
            <p14:sldId id="391"/>
            <p14:sldId id="439"/>
            <p14:sldId id="425"/>
            <p14:sldId id="396"/>
            <p14:sldId id="412"/>
            <p14:sldId id="536"/>
            <p14:sldId id="448"/>
            <p14:sldId id="538"/>
            <p14:sldId id="540"/>
            <p14:sldId id="441"/>
            <p14:sldId id="539"/>
            <p14:sldId id="419"/>
            <p14:sldId id="440"/>
          </p14:sldIdLst>
        </p14:section>
        <p14:section name="Analysis of Bubble Sort" id="{DE836E07-999B-4A83-AF11-4654793F4FF2}">
          <p14:sldIdLst>
            <p14:sldId id="517"/>
            <p14:sldId id="511"/>
            <p14:sldId id="512"/>
            <p14:sldId id="513"/>
            <p14:sldId id="497"/>
            <p14:sldId id="514"/>
            <p14:sldId id="518"/>
            <p14:sldId id="519"/>
            <p14:sldId id="520"/>
            <p14:sldId id="498"/>
            <p14:sldId id="343"/>
            <p14:sldId id="335"/>
            <p14:sldId id="336"/>
            <p14:sldId id="345"/>
            <p14:sldId id="363"/>
            <p14:sldId id="364"/>
            <p14:sldId id="527"/>
            <p14:sldId id="525"/>
          </p14:sldIdLst>
        </p14:section>
        <p14:section name="More BIG O" id="{9B71B04D-BBF5-4C16-92E8-D2C17B074463}">
          <p14:sldIdLst>
            <p14:sldId id="444"/>
            <p14:sldId id="447"/>
            <p14:sldId id="450"/>
            <p14:sldId id="451"/>
            <p14:sldId id="452"/>
            <p14:sldId id="454"/>
            <p14:sldId id="455"/>
            <p14:sldId id="457"/>
            <p14:sldId id="460"/>
            <p14:sldId id="461"/>
            <p14:sldId id="3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2F"/>
    <a:srgbClr val="404040"/>
    <a:srgbClr val="923922"/>
    <a:srgbClr val="D24726"/>
    <a:srgbClr val="D2B4A6"/>
    <a:srgbClr val="FF9B45"/>
    <a:srgbClr val="F8CFB6"/>
    <a:srgbClr val="F8CAB6"/>
    <a:srgbClr val="F5F5F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4241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4" Type="http://schemas.openxmlformats.org/officeDocument/2006/relationships/image" Target="../media/image64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>
            <a:extLst>
              <a:ext uri="{FF2B5EF4-FFF2-40B4-BE49-F238E27FC236}">
                <a16:creationId xmlns:a16="http://schemas.microsoft.com/office/drawing/2014/main" id="{36E35307-D0E6-4187-B759-4B0ADE088D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8035" name="Rectangle 3">
            <a:extLst>
              <a:ext uri="{FF2B5EF4-FFF2-40B4-BE49-F238E27FC236}">
                <a16:creationId xmlns:a16="http://schemas.microsoft.com/office/drawing/2014/main" id="{79885EEC-C92B-448A-9499-903D1AE049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i-ET" altLang="ti-ET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>
            <a:extLst>
              <a:ext uri="{FF2B5EF4-FFF2-40B4-BE49-F238E27FC236}">
                <a16:creationId xmlns:a16="http://schemas.microsoft.com/office/drawing/2014/main" id="{DD1101A5-0B96-4D33-93E9-C8E128D276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>
            <a:extLst>
              <a:ext uri="{FF2B5EF4-FFF2-40B4-BE49-F238E27FC236}">
                <a16:creationId xmlns:a16="http://schemas.microsoft.com/office/drawing/2014/main" id="{09F4B760-DFCB-4740-8AD6-5AD30F899D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i-ET" altLang="ti-E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>
            <a:extLst>
              <a:ext uri="{FF2B5EF4-FFF2-40B4-BE49-F238E27FC236}">
                <a16:creationId xmlns:a16="http://schemas.microsoft.com/office/drawing/2014/main" id="{D6739C7E-983D-4ACA-8AE4-B84F1C21A6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083" name="Rectangle 3">
            <a:extLst>
              <a:ext uri="{FF2B5EF4-FFF2-40B4-BE49-F238E27FC236}">
                <a16:creationId xmlns:a16="http://schemas.microsoft.com/office/drawing/2014/main" id="{2FB23726-5054-4A42-A77A-B4CCEAFA1D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i-ET" altLang="ti-ET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>
            <a:extLst>
              <a:ext uri="{FF2B5EF4-FFF2-40B4-BE49-F238E27FC236}">
                <a16:creationId xmlns:a16="http://schemas.microsoft.com/office/drawing/2014/main" id="{0F347ADB-81F1-4848-AD13-68A10F6E63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>
            <a:extLst>
              <a:ext uri="{FF2B5EF4-FFF2-40B4-BE49-F238E27FC236}">
                <a16:creationId xmlns:a16="http://schemas.microsoft.com/office/drawing/2014/main" id="{03ADD77B-A4CD-46DE-AA79-4BE130D206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i-ET" altLang="ti-ET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>
            <a:extLst>
              <a:ext uri="{FF2B5EF4-FFF2-40B4-BE49-F238E27FC236}">
                <a16:creationId xmlns:a16="http://schemas.microsoft.com/office/drawing/2014/main" id="{18F804E6-710A-48F2-BAB6-C507A1C554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2131" name="Rectangle 3">
            <a:extLst>
              <a:ext uri="{FF2B5EF4-FFF2-40B4-BE49-F238E27FC236}">
                <a16:creationId xmlns:a16="http://schemas.microsoft.com/office/drawing/2014/main" id="{9633BF2F-143E-4217-94BD-A32A548B55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i-ET" altLang="ti-ET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>
            <a:extLst>
              <a:ext uri="{FF2B5EF4-FFF2-40B4-BE49-F238E27FC236}">
                <a16:creationId xmlns:a16="http://schemas.microsoft.com/office/drawing/2014/main" id="{546A0127-A7AF-4C5B-8852-5CED75DFB4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>
            <a:extLst>
              <a:ext uri="{FF2B5EF4-FFF2-40B4-BE49-F238E27FC236}">
                <a16:creationId xmlns:a16="http://schemas.microsoft.com/office/drawing/2014/main" id="{96879ABA-3D5B-47AD-BE3B-25C2D8F25A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i-ET" altLang="ti-ET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>
            <a:extLst>
              <a:ext uri="{FF2B5EF4-FFF2-40B4-BE49-F238E27FC236}">
                <a16:creationId xmlns:a16="http://schemas.microsoft.com/office/drawing/2014/main" id="{645D2947-1958-4E54-80F3-D3437FFEA9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3155" name="Rectangle 3">
            <a:extLst>
              <a:ext uri="{FF2B5EF4-FFF2-40B4-BE49-F238E27FC236}">
                <a16:creationId xmlns:a16="http://schemas.microsoft.com/office/drawing/2014/main" id="{47912527-D8AE-4623-994A-7EE4982289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i-ET" altLang="ti-ET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>
            <a:extLst>
              <a:ext uri="{FF2B5EF4-FFF2-40B4-BE49-F238E27FC236}">
                <a16:creationId xmlns:a16="http://schemas.microsoft.com/office/drawing/2014/main" id="{6D2209AA-222F-4A30-A5A4-534F2C17ED4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>
            <a:extLst>
              <a:ext uri="{FF2B5EF4-FFF2-40B4-BE49-F238E27FC236}">
                <a16:creationId xmlns:a16="http://schemas.microsoft.com/office/drawing/2014/main" id="{AEC250C6-D961-423C-BE38-A54AFAF58D7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 altLang="ti-ET"/>
          </a:p>
        </p:txBody>
      </p:sp>
      <p:sp>
        <p:nvSpPr>
          <p:cNvPr id="89092" name="Slide Number Placeholder 3">
            <a:extLst>
              <a:ext uri="{FF2B5EF4-FFF2-40B4-BE49-F238E27FC236}">
                <a16:creationId xmlns:a16="http://schemas.microsoft.com/office/drawing/2014/main" id="{BFB61272-D92F-49B8-9248-B2CD6EEDF4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FBA9BAC-B476-40FD-B80E-48B749F6C1A7}" type="slidenum">
              <a:rPr lang="en-US" altLang="ti-ET"/>
              <a:pPr eaLnBrk="1" hangingPunct="1"/>
              <a:t>72</a:t>
            </a:fld>
            <a:endParaRPr lang="en-US" altLang="ti-ET"/>
          </a:p>
        </p:txBody>
      </p:sp>
    </p:spTree>
    <p:extLst>
      <p:ext uri="{BB962C8B-B14F-4D97-AF65-F5344CB8AC3E}">
        <p14:creationId xmlns:p14="http://schemas.microsoft.com/office/powerpoint/2010/main" val="148159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>
            <a:extLst>
              <a:ext uri="{FF2B5EF4-FFF2-40B4-BE49-F238E27FC236}">
                <a16:creationId xmlns:a16="http://schemas.microsoft.com/office/drawing/2014/main" id="{AE06EBD1-FF09-4FC5-BA4E-0C37DFB6671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>
            <a:extLst>
              <a:ext uri="{FF2B5EF4-FFF2-40B4-BE49-F238E27FC236}">
                <a16:creationId xmlns:a16="http://schemas.microsoft.com/office/drawing/2014/main" id="{A314C73B-4933-4E07-9D25-74392232A55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 altLang="ti-ET"/>
          </a:p>
        </p:txBody>
      </p:sp>
      <p:sp>
        <p:nvSpPr>
          <p:cNvPr id="87044" name="Slide Number Placeholder 3">
            <a:extLst>
              <a:ext uri="{FF2B5EF4-FFF2-40B4-BE49-F238E27FC236}">
                <a16:creationId xmlns:a16="http://schemas.microsoft.com/office/drawing/2014/main" id="{CE0F7111-599B-42D1-9623-3A7B6331E9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2004040-1A89-4388-8040-6C7A62485B14}" type="slidenum">
              <a:rPr lang="en-US" altLang="ti-ET"/>
              <a:pPr eaLnBrk="1" hangingPunct="1"/>
              <a:t>73</a:t>
            </a:fld>
            <a:endParaRPr lang="en-US" altLang="ti-ET"/>
          </a:p>
        </p:txBody>
      </p:sp>
    </p:spTree>
    <p:extLst>
      <p:ext uri="{BB962C8B-B14F-4D97-AF65-F5344CB8AC3E}">
        <p14:creationId xmlns:p14="http://schemas.microsoft.com/office/powerpoint/2010/main" val="3041444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>
            <a:extLst>
              <a:ext uri="{FF2B5EF4-FFF2-40B4-BE49-F238E27FC236}">
                <a16:creationId xmlns:a16="http://schemas.microsoft.com/office/drawing/2014/main" id="{E6AC5DD5-C6F5-42EF-A74D-7CB90A99AB8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>
            <a:extLst>
              <a:ext uri="{FF2B5EF4-FFF2-40B4-BE49-F238E27FC236}">
                <a16:creationId xmlns:a16="http://schemas.microsoft.com/office/drawing/2014/main" id="{38B5A7C3-F098-4488-B7C7-CC877B96FF0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 altLang="ti-ET"/>
          </a:p>
        </p:txBody>
      </p:sp>
      <p:sp>
        <p:nvSpPr>
          <p:cNvPr id="88068" name="Slide Number Placeholder 3">
            <a:extLst>
              <a:ext uri="{FF2B5EF4-FFF2-40B4-BE49-F238E27FC236}">
                <a16:creationId xmlns:a16="http://schemas.microsoft.com/office/drawing/2014/main" id="{4E2F2171-AD65-4BCC-94A4-3F482C082B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9309861-3B91-45FC-BDC7-CE820C4BF491}" type="slidenum">
              <a:rPr lang="en-US" altLang="ti-ET"/>
              <a:pPr eaLnBrk="1" hangingPunct="1"/>
              <a:t>74</a:t>
            </a:fld>
            <a:endParaRPr lang="en-US" altLang="ti-ET"/>
          </a:p>
        </p:txBody>
      </p:sp>
    </p:spTree>
    <p:extLst>
      <p:ext uri="{BB962C8B-B14F-4D97-AF65-F5344CB8AC3E}">
        <p14:creationId xmlns:p14="http://schemas.microsoft.com/office/powerpoint/2010/main" val="2033061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>
            <a:extLst>
              <a:ext uri="{FF2B5EF4-FFF2-40B4-BE49-F238E27FC236}">
                <a16:creationId xmlns:a16="http://schemas.microsoft.com/office/drawing/2014/main" id="{A2E551F2-3FD9-4482-BDCB-7F98454BF7E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>
            <a:extLst>
              <a:ext uri="{FF2B5EF4-FFF2-40B4-BE49-F238E27FC236}">
                <a16:creationId xmlns:a16="http://schemas.microsoft.com/office/drawing/2014/main" id="{13CB3BDE-2DCB-43F6-A913-917C199796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 altLang="ti-ET"/>
          </a:p>
        </p:txBody>
      </p:sp>
      <p:sp>
        <p:nvSpPr>
          <p:cNvPr id="81924" name="Slide Number Placeholder 3">
            <a:extLst>
              <a:ext uri="{FF2B5EF4-FFF2-40B4-BE49-F238E27FC236}">
                <a16:creationId xmlns:a16="http://schemas.microsoft.com/office/drawing/2014/main" id="{BC340736-0811-4FA7-8DF0-4F653F8B54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7E3BE16-5E6E-4CE1-B2EC-3BDF29689BE7}" type="slidenum">
              <a:rPr lang="en-US" altLang="ti-ET"/>
              <a:pPr eaLnBrk="1" hangingPunct="1"/>
              <a:t>8</a:t>
            </a:fld>
            <a:endParaRPr lang="en-US" altLang="ti-ET"/>
          </a:p>
        </p:txBody>
      </p:sp>
    </p:spTree>
    <p:extLst>
      <p:ext uri="{BB962C8B-B14F-4D97-AF65-F5344CB8AC3E}">
        <p14:creationId xmlns:p14="http://schemas.microsoft.com/office/powerpoint/2010/main" val="9762290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>
            <a:extLst>
              <a:ext uri="{FF2B5EF4-FFF2-40B4-BE49-F238E27FC236}">
                <a16:creationId xmlns:a16="http://schemas.microsoft.com/office/drawing/2014/main" id="{554AE09C-8331-42C8-8398-79F8DE40AF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>
            <a:extLst>
              <a:ext uri="{FF2B5EF4-FFF2-40B4-BE49-F238E27FC236}">
                <a16:creationId xmlns:a16="http://schemas.microsoft.com/office/drawing/2014/main" id="{02E85250-E64F-48A9-AABF-638F97D615B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 altLang="ti-ET"/>
          </a:p>
        </p:txBody>
      </p:sp>
      <p:sp>
        <p:nvSpPr>
          <p:cNvPr id="90116" name="Slide Number Placeholder 3">
            <a:extLst>
              <a:ext uri="{FF2B5EF4-FFF2-40B4-BE49-F238E27FC236}">
                <a16:creationId xmlns:a16="http://schemas.microsoft.com/office/drawing/2014/main" id="{E865E5E4-D7B9-4B47-9306-9D9EE6EA0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7000441-2630-4877-8F7D-FCADB149660F}" type="slidenum">
              <a:rPr lang="en-US" altLang="ti-ET"/>
              <a:pPr eaLnBrk="1" hangingPunct="1"/>
              <a:t>75</a:t>
            </a:fld>
            <a:endParaRPr lang="en-US" altLang="ti-ET"/>
          </a:p>
        </p:txBody>
      </p:sp>
    </p:spTree>
    <p:extLst>
      <p:ext uri="{BB962C8B-B14F-4D97-AF65-F5344CB8AC3E}">
        <p14:creationId xmlns:p14="http://schemas.microsoft.com/office/powerpoint/2010/main" val="1481805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>
            <a:extLst>
              <a:ext uri="{FF2B5EF4-FFF2-40B4-BE49-F238E27FC236}">
                <a16:creationId xmlns:a16="http://schemas.microsoft.com/office/drawing/2014/main" id="{F10B861D-8FFD-4A88-B52F-4BE587372DB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>
            <a:extLst>
              <a:ext uri="{FF2B5EF4-FFF2-40B4-BE49-F238E27FC236}">
                <a16:creationId xmlns:a16="http://schemas.microsoft.com/office/drawing/2014/main" id="{EBC50F4C-0493-4DF1-B3C6-8CC07BD7C61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 altLang="ti-ET"/>
          </a:p>
        </p:txBody>
      </p:sp>
      <p:sp>
        <p:nvSpPr>
          <p:cNvPr id="99332" name="Slide Number Placeholder 3">
            <a:extLst>
              <a:ext uri="{FF2B5EF4-FFF2-40B4-BE49-F238E27FC236}">
                <a16:creationId xmlns:a16="http://schemas.microsoft.com/office/drawing/2014/main" id="{2FA8DA5F-F308-483B-A8E5-B7B58FBB01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04EFB88-E9C9-4108-8D8A-1066D0218B49}" type="slidenum">
              <a:rPr lang="en-US" altLang="ti-ET"/>
              <a:pPr eaLnBrk="1" hangingPunct="1"/>
              <a:t>76</a:t>
            </a:fld>
            <a:endParaRPr lang="en-US" altLang="ti-ET"/>
          </a:p>
        </p:txBody>
      </p:sp>
    </p:spTree>
    <p:extLst>
      <p:ext uri="{BB962C8B-B14F-4D97-AF65-F5344CB8AC3E}">
        <p14:creationId xmlns:p14="http://schemas.microsoft.com/office/powerpoint/2010/main" val="3458852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>
            <a:extLst>
              <a:ext uri="{FF2B5EF4-FFF2-40B4-BE49-F238E27FC236}">
                <a16:creationId xmlns:a16="http://schemas.microsoft.com/office/drawing/2014/main" id="{3B1A0A71-CDAD-40C4-B7E2-F52B25F498F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>
            <a:extLst>
              <a:ext uri="{FF2B5EF4-FFF2-40B4-BE49-F238E27FC236}">
                <a16:creationId xmlns:a16="http://schemas.microsoft.com/office/drawing/2014/main" id="{8F735352-30AA-441F-96B9-3654955CDE1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 altLang="ti-ET"/>
          </a:p>
        </p:txBody>
      </p:sp>
      <p:sp>
        <p:nvSpPr>
          <p:cNvPr id="100356" name="Slide Number Placeholder 3">
            <a:extLst>
              <a:ext uri="{FF2B5EF4-FFF2-40B4-BE49-F238E27FC236}">
                <a16:creationId xmlns:a16="http://schemas.microsoft.com/office/drawing/2014/main" id="{F5D32874-2475-4E31-9A3A-67B58F716D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2C6AE3B-9B42-4189-BD3E-F9F4731062F7}" type="slidenum">
              <a:rPr lang="en-US" altLang="ti-ET"/>
              <a:pPr eaLnBrk="1" hangingPunct="1"/>
              <a:t>77</a:t>
            </a:fld>
            <a:endParaRPr lang="en-US" altLang="ti-ET"/>
          </a:p>
        </p:txBody>
      </p:sp>
    </p:spTree>
    <p:extLst>
      <p:ext uri="{BB962C8B-B14F-4D97-AF65-F5344CB8AC3E}">
        <p14:creationId xmlns:p14="http://schemas.microsoft.com/office/powerpoint/2010/main" val="3614411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>
            <a:extLst>
              <a:ext uri="{FF2B5EF4-FFF2-40B4-BE49-F238E27FC236}">
                <a16:creationId xmlns:a16="http://schemas.microsoft.com/office/drawing/2014/main" id="{3B1A0A71-CDAD-40C4-B7E2-F52B25F498F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>
            <a:extLst>
              <a:ext uri="{FF2B5EF4-FFF2-40B4-BE49-F238E27FC236}">
                <a16:creationId xmlns:a16="http://schemas.microsoft.com/office/drawing/2014/main" id="{8F735352-30AA-441F-96B9-3654955CDE1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 altLang="ti-ET"/>
          </a:p>
        </p:txBody>
      </p:sp>
      <p:sp>
        <p:nvSpPr>
          <p:cNvPr id="100356" name="Slide Number Placeholder 3">
            <a:extLst>
              <a:ext uri="{FF2B5EF4-FFF2-40B4-BE49-F238E27FC236}">
                <a16:creationId xmlns:a16="http://schemas.microsoft.com/office/drawing/2014/main" id="{F5D32874-2475-4E31-9A3A-67B58F716D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2C6AE3B-9B42-4189-BD3E-F9F4731062F7}" type="slidenum">
              <a:rPr lang="en-US" altLang="ti-ET"/>
              <a:pPr eaLnBrk="1" hangingPunct="1"/>
              <a:t>78</a:t>
            </a:fld>
            <a:endParaRPr lang="en-US" altLang="ti-ET"/>
          </a:p>
        </p:txBody>
      </p:sp>
    </p:spTree>
    <p:extLst>
      <p:ext uri="{BB962C8B-B14F-4D97-AF65-F5344CB8AC3E}">
        <p14:creationId xmlns:p14="http://schemas.microsoft.com/office/powerpoint/2010/main" val="3010056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>
            <a:extLst>
              <a:ext uri="{FF2B5EF4-FFF2-40B4-BE49-F238E27FC236}">
                <a16:creationId xmlns:a16="http://schemas.microsoft.com/office/drawing/2014/main" id="{3B1A0A71-CDAD-40C4-B7E2-F52B25F498F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>
            <a:extLst>
              <a:ext uri="{FF2B5EF4-FFF2-40B4-BE49-F238E27FC236}">
                <a16:creationId xmlns:a16="http://schemas.microsoft.com/office/drawing/2014/main" id="{8F735352-30AA-441F-96B9-3654955CDE1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 altLang="ti-ET"/>
          </a:p>
        </p:txBody>
      </p:sp>
      <p:sp>
        <p:nvSpPr>
          <p:cNvPr id="100356" name="Slide Number Placeholder 3">
            <a:extLst>
              <a:ext uri="{FF2B5EF4-FFF2-40B4-BE49-F238E27FC236}">
                <a16:creationId xmlns:a16="http://schemas.microsoft.com/office/drawing/2014/main" id="{F5D32874-2475-4E31-9A3A-67B58F716D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2C6AE3B-9B42-4189-BD3E-F9F4731062F7}" type="slidenum">
              <a:rPr lang="en-US" altLang="ti-ET"/>
              <a:pPr eaLnBrk="1" hangingPunct="1"/>
              <a:t>79</a:t>
            </a:fld>
            <a:endParaRPr lang="en-US" altLang="ti-ET"/>
          </a:p>
        </p:txBody>
      </p:sp>
    </p:spTree>
    <p:extLst>
      <p:ext uri="{BB962C8B-B14F-4D97-AF65-F5344CB8AC3E}">
        <p14:creationId xmlns:p14="http://schemas.microsoft.com/office/powerpoint/2010/main" val="34141246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A67F95A-61F7-48D8-AA97-A1A6C1CBF1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394057-1699-478C-A3E3-87BA62E87D20}" type="slidenum">
              <a:rPr lang="en-US" altLang="ti-ET"/>
              <a:pPr/>
              <a:t>89</a:t>
            </a:fld>
            <a:endParaRPr lang="en-US" altLang="ti-ET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D8AC82D1-B364-4E2F-8E11-88164976F0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5613" y="719138"/>
            <a:ext cx="6391275" cy="3595687"/>
          </a:xfrm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68C13B4-FFE6-4884-9F5C-05BB4E4D4A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4538"/>
            <a:ext cx="5356225" cy="4314825"/>
          </a:xfrm>
        </p:spPr>
        <p:txBody>
          <a:bodyPr lIns="96515" tIns="48257" rIns="96515" bIns="48257"/>
          <a:lstStyle/>
          <a:p>
            <a:endParaRPr lang="ti-ET" altLang="ti-ET"/>
          </a:p>
        </p:txBody>
      </p:sp>
    </p:spTree>
    <p:extLst>
      <p:ext uri="{BB962C8B-B14F-4D97-AF65-F5344CB8AC3E}">
        <p14:creationId xmlns:p14="http://schemas.microsoft.com/office/powerpoint/2010/main" val="5226308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>
            <a:extLst>
              <a:ext uri="{FF2B5EF4-FFF2-40B4-BE49-F238E27FC236}">
                <a16:creationId xmlns:a16="http://schemas.microsoft.com/office/drawing/2014/main" id="{CC8FD838-E799-4063-BF3A-49D963B511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>
            <a:extLst>
              <a:ext uri="{FF2B5EF4-FFF2-40B4-BE49-F238E27FC236}">
                <a16:creationId xmlns:a16="http://schemas.microsoft.com/office/drawing/2014/main" id="{F5E6C733-996A-42BB-A22C-084AA56D955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 altLang="ti-ET"/>
          </a:p>
        </p:txBody>
      </p:sp>
      <p:sp>
        <p:nvSpPr>
          <p:cNvPr id="104452" name="Slide Number Placeholder 3">
            <a:extLst>
              <a:ext uri="{FF2B5EF4-FFF2-40B4-BE49-F238E27FC236}">
                <a16:creationId xmlns:a16="http://schemas.microsoft.com/office/drawing/2014/main" id="{EC193C98-212B-47DB-8BC3-BF5FA57230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A82E4B5-092C-4AF0-8615-D2AF908E065F}" type="slidenum">
              <a:rPr lang="en-US" altLang="ti-ET"/>
              <a:pPr eaLnBrk="1" hangingPunct="1"/>
              <a:t>90</a:t>
            </a:fld>
            <a:endParaRPr lang="en-US" altLang="ti-ET"/>
          </a:p>
        </p:txBody>
      </p:sp>
    </p:spTree>
    <p:extLst>
      <p:ext uri="{BB962C8B-B14F-4D97-AF65-F5344CB8AC3E}">
        <p14:creationId xmlns:p14="http://schemas.microsoft.com/office/powerpoint/2010/main" val="2271150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>
            <a:extLst>
              <a:ext uri="{FF2B5EF4-FFF2-40B4-BE49-F238E27FC236}">
                <a16:creationId xmlns:a16="http://schemas.microsoft.com/office/drawing/2014/main" id="{F538B4FF-0230-4147-8FBB-F10ABF477E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>
            <a:extLst>
              <a:ext uri="{FF2B5EF4-FFF2-40B4-BE49-F238E27FC236}">
                <a16:creationId xmlns:a16="http://schemas.microsoft.com/office/drawing/2014/main" id="{6D49E3D7-4FF8-462E-B786-7962517D04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 altLang="ti-ET"/>
          </a:p>
        </p:txBody>
      </p:sp>
      <p:sp>
        <p:nvSpPr>
          <p:cNvPr id="82948" name="Slide Number Placeholder 3">
            <a:extLst>
              <a:ext uri="{FF2B5EF4-FFF2-40B4-BE49-F238E27FC236}">
                <a16:creationId xmlns:a16="http://schemas.microsoft.com/office/drawing/2014/main" id="{4D9BB128-3930-4970-BF51-8567866E0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C14ED87-9892-458D-884E-BB4E98ED6A1F}" type="slidenum">
              <a:rPr lang="en-US" altLang="ti-ET"/>
              <a:pPr eaLnBrk="1" hangingPunct="1"/>
              <a:t>9</a:t>
            </a:fld>
            <a:endParaRPr lang="en-US" altLang="ti-ET"/>
          </a:p>
        </p:txBody>
      </p:sp>
    </p:spTree>
    <p:extLst>
      <p:ext uri="{BB962C8B-B14F-4D97-AF65-F5344CB8AC3E}">
        <p14:creationId xmlns:p14="http://schemas.microsoft.com/office/powerpoint/2010/main" val="2829211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044D1BE-288E-4AAE-80DA-96B55FEC8F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3FB113-4791-4497-A237-1EF2502AC437}" type="slidenum">
              <a:rPr lang="en-US" altLang="ti-ET"/>
              <a:pPr/>
              <a:t>10</a:t>
            </a:fld>
            <a:endParaRPr lang="en-US" altLang="ti-ET"/>
          </a:p>
        </p:txBody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784F8E7A-EECB-4441-8555-1FC35043C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>
            <a:extLst>
              <a:ext uri="{FF2B5EF4-FFF2-40B4-BE49-F238E27FC236}">
                <a16:creationId xmlns:a16="http://schemas.microsoft.com/office/drawing/2014/main" id="{3776ECF2-6A90-4181-8AEC-66C4742514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i-ET" altLang="ti-ET"/>
          </a:p>
        </p:txBody>
      </p:sp>
    </p:spTree>
    <p:extLst>
      <p:ext uri="{BB962C8B-B14F-4D97-AF65-F5344CB8AC3E}">
        <p14:creationId xmlns:p14="http://schemas.microsoft.com/office/powerpoint/2010/main" val="4111879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044D1BE-288E-4AAE-80DA-96B55FEC8F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3FB113-4791-4497-A237-1EF2502AC437}" type="slidenum">
              <a:rPr lang="en-US" altLang="ti-ET"/>
              <a:pPr/>
              <a:t>12</a:t>
            </a:fld>
            <a:endParaRPr lang="en-US" altLang="ti-ET"/>
          </a:p>
        </p:txBody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784F8E7A-EECB-4441-8555-1FC35043C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>
            <a:extLst>
              <a:ext uri="{FF2B5EF4-FFF2-40B4-BE49-F238E27FC236}">
                <a16:creationId xmlns:a16="http://schemas.microsoft.com/office/drawing/2014/main" id="{3776ECF2-6A90-4181-8AEC-66C4742514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i-ET" altLang="ti-ET"/>
          </a:p>
        </p:txBody>
      </p:sp>
    </p:spTree>
    <p:extLst>
      <p:ext uri="{BB962C8B-B14F-4D97-AF65-F5344CB8AC3E}">
        <p14:creationId xmlns:p14="http://schemas.microsoft.com/office/powerpoint/2010/main" val="119279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>
            <a:extLst>
              <a:ext uri="{FF2B5EF4-FFF2-40B4-BE49-F238E27FC236}">
                <a16:creationId xmlns:a16="http://schemas.microsoft.com/office/drawing/2014/main" id="{F12F350D-8820-4338-A083-186BBFB9ACF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>
            <a:extLst>
              <a:ext uri="{FF2B5EF4-FFF2-40B4-BE49-F238E27FC236}">
                <a16:creationId xmlns:a16="http://schemas.microsoft.com/office/drawing/2014/main" id="{C4F32D67-B2F2-4D9A-8DF0-2D1258FB053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 altLang="ti-ET"/>
          </a:p>
        </p:txBody>
      </p:sp>
      <p:sp>
        <p:nvSpPr>
          <p:cNvPr id="83972" name="Slide Number Placeholder 3">
            <a:extLst>
              <a:ext uri="{FF2B5EF4-FFF2-40B4-BE49-F238E27FC236}">
                <a16:creationId xmlns:a16="http://schemas.microsoft.com/office/drawing/2014/main" id="{D3594DC1-1C0E-4864-AF44-B79AA862C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D6E2E5D-5D5F-4E98-8D95-A79AFD40ED89}" type="slidenum">
              <a:rPr lang="en-US" altLang="ti-ET"/>
              <a:pPr eaLnBrk="1" hangingPunct="1"/>
              <a:t>13</a:t>
            </a:fld>
            <a:endParaRPr lang="en-US" altLang="ti-ET"/>
          </a:p>
        </p:txBody>
      </p:sp>
    </p:spTree>
    <p:extLst>
      <p:ext uri="{BB962C8B-B14F-4D97-AF65-F5344CB8AC3E}">
        <p14:creationId xmlns:p14="http://schemas.microsoft.com/office/powerpoint/2010/main" val="4185804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>
            <a:extLst>
              <a:ext uri="{FF2B5EF4-FFF2-40B4-BE49-F238E27FC236}">
                <a16:creationId xmlns:a16="http://schemas.microsoft.com/office/drawing/2014/main" id="{B71BACAE-E6F6-42A9-9657-6254CDF46B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>
            <a:extLst>
              <a:ext uri="{FF2B5EF4-FFF2-40B4-BE49-F238E27FC236}">
                <a16:creationId xmlns:a16="http://schemas.microsoft.com/office/drawing/2014/main" id="{CCA4A1E6-DDCE-4B93-AC20-FEF372476E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 altLang="ti-ET"/>
          </a:p>
        </p:txBody>
      </p:sp>
      <p:sp>
        <p:nvSpPr>
          <p:cNvPr id="84996" name="Slide Number Placeholder 3">
            <a:extLst>
              <a:ext uri="{FF2B5EF4-FFF2-40B4-BE49-F238E27FC236}">
                <a16:creationId xmlns:a16="http://schemas.microsoft.com/office/drawing/2014/main" id="{E9982109-CBA5-4A3D-91FF-A38EFDB84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9370543-9B1C-40E0-82E9-055A6B1675C1}" type="slidenum">
              <a:rPr lang="en-US" altLang="ti-ET"/>
              <a:pPr eaLnBrk="1" hangingPunct="1"/>
              <a:t>21</a:t>
            </a:fld>
            <a:endParaRPr lang="en-US" altLang="ti-ET"/>
          </a:p>
        </p:txBody>
      </p:sp>
    </p:spTree>
    <p:extLst>
      <p:ext uri="{BB962C8B-B14F-4D97-AF65-F5344CB8AC3E}">
        <p14:creationId xmlns:p14="http://schemas.microsoft.com/office/powerpoint/2010/main" val="3906852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>
            <a:extLst>
              <a:ext uri="{FF2B5EF4-FFF2-40B4-BE49-F238E27FC236}">
                <a16:creationId xmlns:a16="http://schemas.microsoft.com/office/drawing/2014/main" id="{B98016CE-32AB-477D-A5A1-5CE03898094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>
            <a:extLst>
              <a:ext uri="{FF2B5EF4-FFF2-40B4-BE49-F238E27FC236}">
                <a16:creationId xmlns:a16="http://schemas.microsoft.com/office/drawing/2014/main" id="{83AFE15B-E880-495D-A84F-1E41E6538F9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 altLang="ti-ET"/>
          </a:p>
        </p:txBody>
      </p:sp>
      <p:sp>
        <p:nvSpPr>
          <p:cNvPr id="86020" name="Slide Number Placeholder 3">
            <a:extLst>
              <a:ext uri="{FF2B5EF4-FFF2-40B4-BE49-F238E27FC236}">
                <a16:creationId xmlns:a16="http://schemas.microsoft.com/office/drawing/2014/main" id="{47D2CA82-3CF1-4211-9C30-7720ECDDED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D05289A-905E-4418-8A9B-DBC7C5B27111}" type="slidenum">
              <a:rPr lang="en-US" altLang="ti-ET"/>
              <a:pPr eaLnBrk="1" hangingPunct="1"/>
              <a:t>27</a:t>
            </a:fld>
            <a:endParaRPr lang="en-US" altLang="ti-ET"/>
          </a:p>
        </p:txBody>
      </p:sp>
    </p:spTree>
    <p:extLst>
      <p:ext uri="{BB962C8B-B14F-4D97-AF65-F5344CB8AC3E}">
        <p14:creationId xmlns:p14="http://schemas.microsoft.com/office/powerpoint/2010/main" val="1216743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>
            <a:extLst>
              <a:ext uri="{FF2B5EF4-FFF2-40B4-BE49-F238E27FC236}">
                <a16:creationId xmlns:a16="http://schemas.microsoft.com/office/drawing/2014/main" id="{1FE406B1-529C-4B08-9CD7-84D7E95DE3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>
            <a:extLst>
              <a:ext uri="{FF2B5EF4-FFF2-40B4-BE49-F238E27FC236}">
                <a16:creationId xmlns:a16="http://schemas.microsoft.com/office/drawing/2014/main" id="{7AF5C307-8DD6-4CF7-B9DB-2B9D9D54A9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i-ET" altLang="ti-E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E9100-741E-4467-AA75-241643553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89884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i-E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D042D-B999-425D-BD30-9ED0001A867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06400" y="1219200"/>
            <a:ext cx="55372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i-E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1C910A-8C48-43E1-B275-EE17E72B6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46800" y="1219200"/>
            <a:ext cx="55372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i-E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AFEC8-447C-480D-AF70-F2410FC846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876800" y="638175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ti-ET"/>
              <a:t>Comp 122</a:t>
            </a:r>
          </a:p>
        </p:txBody>
      </p:sp>
    </p:spTree>
    <p:extLst>
      <p:ext uri="{BB962C8B-B14F-4D97-AF65-F5344CB8AC3E}">
        <p14:creationId xmlns:p14="http://schemas.microsoft.com/office/powerpoint/2010/main" val="1930972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11/15/2021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1028">
            <a:extLst>
              <a:ext uri="{FF2B5EF4-FFF2-40B4-BE49-F238E27FC236}">
                <a16:creationId xmlns:a16="http://schemas.microsoft.com/office/drawing/2014/main" id="{545DC10B-8D32-4874-81A6-B72195ED21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A5A295-D5CE-4619-A548-1F0D03395CC4}" type="datetime1">
              <a:rPr lang="zh-TW" altLang="en-US"/>
              <a:pPr>
                <a:defRPr/>
              </a:pPr>
              <a:t>2021/11/15</a:t>
            </a:fld>
            <a:endParaRPr lang="en-US" altLang="zh-TW"/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6D0BCA3-FB87-4301-8C45-18D51BB046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CS4335 Design and Analysis of Algorithms /WANG Lusheng</a:t>
            </a:r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33A9EC2-DC9C-4C02-88FD-E0C018CAB8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Page </a:t>
            </a:r>
            <a:fld id="{2C73069C-48A3-49B3-AF94-9774129DA04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1482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A002438-77B5-41AE-A0F5-A1DEB66FFF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E886B0F-5145-4627-84E1-70CE18646E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832AD92-9B3E-426D-A946-026DE8FBEF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1486CF-8E4A-49E6-BABF-F011FFA26658}" type="slidenum">
              <a:rPr lang="en-US" altLang="ti-ET"/>
              <a:pPr/>
              <a:t>‹#›</a:t>
            </a:fld>
            <a:endParaRPr lang="en-US" altLang="ti-ET"/>
          </a:p>
        </p:txBody>
      </p:sp>
    </p:spTree>
    <p:extLst>
      <p:ext uri="{BB962C8B-B14F-4D97-AF65-F5344CB8AC3E}">
        <p14:creationId xmlns:p14="http://schemas.microsoft.com/office/powerpoint/2010/main" val="304425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559879B-47A5-4652-AFEA-3824E8C3A9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AF993C8-8DD9-4AEF-882B-BF8B369EE6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9DB185C-4902-40B7-B85E-0D33BDF0BE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2BE7A9-F7FD-4009-AF49-41ADCE0252E6}" type="slidenum">
              <a:rPr lang="en-US" altLang="ti-ET"/>
              <a:pPr/>
              <a:t>‹#›</a:t>
            </a:fld>
            <a:endParaRPr lang="en-US" altLang="ti-ET"/>
          </a:p>
        </p:txBody>
      </p:sp>
    </p:spTree>
    <p:extLst>
      <p:ext uri="{BB962C8B-B14F-4D97-AF65-F5344CB8AC3E}">
        <p14:creationId xmlns:p14="http://schemas.microsoft.com/office/powerpoint/2010/main" val="3153308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04D9F35-70E8-4E30-A369-2710299E06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A1E3BCB-707D-4E9B-BA13-2CDE23B306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5AF4843-462E-4C4C-BA63-758C2F2BB2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32BB6F-46F5-4A77-B44C-7777A4F3EA75}" type="slidenum">
              <a:rPr lang="en-US" altLang="ti-ET"/>
              <a:pPr/>
              <a:t>‹#›</a:t>
            </a:fld>
            <a:endParaRPr lang="en-US" altLang="ti-ET"/>
          </a:p>
        </p:txBody>
      </p:sp>
    </p:spTree>
    <p:extLst>
      <p:ext uri="{BB962C8B-B14F-4D97-AF65-F5344CB8AC3E}">
        <p14:creationId xmlns:p14="http://schemas.microsoft.com/office/powerpoint/2010/main" val="1737017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CE3414-69BA-440D-B6FD-0E67B682B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ti-E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57CB66-AA8B-425E-9A61-52B8CF2B5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ti-ET"/>
              <a:t>Analysis of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108BB-5689-46AC-85D8-7992F71F6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3511B8-906A-4C14-8761-C23C52E1152D}" type="slidenum">
              <a:rPr lang="en-US" altLang="ti-ET"/>
              <a:pPr/>
              <a:t>‹#›</a:t>
            </a:fld>
            <a:endParaRPr lang="en-US" altLang="ti-ET"/>
          </a:p>
        </p:txBody>
      </p:sp>
    </p:spTree>
    <p:extLst>
      <p:ext uri="{BB962C8B-B14F-4D97-AF65-F5344CB8AC3E}">
        <p14:creationId xmlns:p14="http://schemas.microsoft.com/office/powerpoint/2010/main" val="510154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C36E-1829-4002-8B3B-6E557206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i-E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767A8-EB95-4A22-A6BD-C674678344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7600" y="19050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i-E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DA159-4DF5-4A9D-AC48-5D0A0E5A3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800" y="19050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i-E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AB900-D067-45CB-B5F5-EF4A1AF7B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ti-E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B2029-0763-4360-BA72-4DD84B142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ti-ET"/>
              <a:t>Analysis of Algorithms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15E82-E95C-4600-944F-8747C8230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2AEEFB-70EF-42E8-A5C0-04C3A72D2CA0}" type="slidenum">
              <a:rPr lang="en-US" altLang="ti-ET"/>
              <a:pPr/>
              <a:t>‹#›</a:t>
            </a:fld>
            <a:endParaRPr lang="en-US" altLang="ti-ET"/>
          </a:p>
        </p:txBody>
      </p:sp>
    </p:spTree>
    <p:extLst>
      <p:ext uri="{BB962C8B-B14F-4D97-AF65-F5344CB8AC3E}">
        <p14:creationId xmlns:p14="http://schemas.microsoft.com/office/powerpoint/2010/main" val="844527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0" r:id="rId5"/>
    <p:sldLayoutId id="2147483671" r:id="rId6"/>
    <p:sldLayoutId id="2147483672" r:id="rId7"/>
    <p:sldLayoutId id="2147483675" r:id="rId8"/>
    <p:sldLayoutId id="2147483676" r:id="rId9"/>
    <p:sldLayoutId id="2147483677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8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9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0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7.w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0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52.w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54.w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2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4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64.wmf"/><Relationship Id="rId5" Type="http://schemas.openxmlformats.org/officeDocument/2006/relationships/image" Target="../media/image61.wmf"/><Relationship Id="rId10" Type="http://schemas.openxmlformats.org/officeDocument/2006/relationships/oleObject" Target="../embeddings/oleObject27.bin"/><Relationship Id="rId4" Type="http://schemas.openxmlformats.org/officeDocument/2006/relationships/oleObject" Target="../embeddings/oleObject24.bin"/><Relationship Id="rId9" Type="http://schemas.openxmlformats.org/officeDocument/2006/relationships/image" Target="../media/image63.w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65.w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67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68.wmf"/><Relationship Id="rId4" Type="http://schemas.openxmlformats.org/officeDocument/2006/relationships/oleObject" Target="../embeddings/oleObject3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7.bin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739" y="1164324"/>
            <a:ext cx="11372295" cy="2387600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ECEG-5193: Algorithm Analysis and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381739" y="3551924"/>
            <a:ext cx="10000390" cy="113779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bg1"/>
                </a:solidFill>
                <a:latin typeface="+mj-lt"/>
              </a:rPr>
              <a:t>Basics of Algorithm Analysis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>
            <a:extLst>
              <a:ext uri="{FF2B5EF4-FFF2-40B4-BE49-F238E27FC236}">
                <a16:creationId xmlns:a16="http://schemas.microsoft.com/office/drawing/2014/main" id="{1646460B-2415-4DCE-8C16-33B0F9D26D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1208" y="448056"/>
            <a:ext cx="11051032" cy="640080"/>
          </a:xfrm>
        </p:spPr>
        <p:txBody>
          <a:bodyPr>
            <a:normAutofit/>
          </a:bodyPr>
          <a:lstStyle/>
          <a:p>
            <a:r>
              <a:rPr lang="en-US" altLang="ti-ET" sz="3600" b="1" dirty="0"/>
              <a:t>Asymptotic growth rate</a:t>
            </a:r>
          </a:p>
        </p:txBody>
      </p:sp>
      <p:sp>
        <p:nvSpPr>
          <p:cNvPr id="200707" name="Rectangle 3">
            <a:extLst>
              <a:ext uri="{FF2B5EF4-FFF2-40B4-BE49-F238E27FC236}">
                <a16:creationId xmlns:a16="http://schemas.microsoft.com/office/drawing/2014/main" id="{39DA1651-2234-46E5-8F22-02361E773E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4840" y="1307466"/>
            <a:ext cx="10947400" cy="4905375"/>
          </a:xfrm>
        </p:spPr>
        <p:txBody>
          <a:bodyPr>
            <a:normAutofit/>
          </a:bodyPr>
          <a:lstStyle/>
          <a:p>
            <a:r>
              <a:rPr lang="en-US" altLang="ti-ET" sz="2800" dirty="0"/>
              <a:t>A way of comparing functions that ignores constant factors and small input sizes</a:t>
            </a:r>
          </a:p>
          <a:p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US" altLang="ti-E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)): class of functions </a:t>
            </a:r>
            <a:r>
              <a:rPr lang="en-US" altLang="ti-E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that grow </a:t>
            </a:r>
            <a:r>
              <a:rPr lang="en-US" altLang="ti-ET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faster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</a:t>
            </a:r>
            <a:r>
              <a:rPr lang="en-US" altLang="ti-E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l-GR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 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)): class of functions </a:t>
            </a:r>
            <a:r>
              <a:rPr lang="en-US" altLang="ti-E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that grow </a:t>
            </a:r>
            <a:r>
              <a:rPr lang="en-US" altLang="ti-ET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same rate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US" altLang="ti-E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l-GR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)): class of functions </a:t>
            </a:r>
            <a:r>
              <a:rPr lang="en-US" altLang="ti-E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that grow </a:t>
            </a:r>
            <a:r>
              <a:rPr lang="en-US" altLang="ti-ET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least as fast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 </a:t>
            </a:r>
            <a:r>
              <a:rPr lang="en-US" altLang="ti-E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7169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E1EB38AB-E642-4AFF-BCCD-F3FE3BA8C4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1208" y="448056"/>
            <a:ext cx="11051032" cy="640080"/>
          </a:xfrm>
        </p:spPr>
        <p:txBody>
          <a:bodyPr>
            <a:normAutofit fontScale="90000"/>
          </a:bodyPr>
          <a:lstStyle/>
          <a:p>
            <a:r>
              <a:rPr lang="en-US" altLang="ti-ET" sz="4000" b="1" dirty="0"/>
              <a:t>Asymptotic growth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350DA5-8B44-4D32-8DE3-035F3C6CD817}"/>
              </a:ext>
            </a:extLst>
          </p:cNvPr>
          <p:cNvSpPr txBox="1"/>
          <p:nvPr/>
        </p:nvSpPr>
        <p:spPr>
          <a:xfrm>
            <a:off x="521208" y="4927735"/>
            <a:ext cx="11392118" cy="168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2400" dirty="0"/>
              <a:t>The big O notation often can be used somewhat differently to describe an asymptotic tight bound where </a:t>
            </a:r>
            <a:r>
              <a:rPr lang="en-CA" sz="2400" b="1" dirty="0"/>
              <a:t>using big Theta Θ notation might be more factually appropriate in a given context.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7C72EE-AF4B-400E-A0B2-5762DD89CCE7}"/>
              </a:ext>
            </a:extLst>
          </p:cNvPr>
          <p:cNvSpPr txBox="1"/>
          <p:nvPr/>
        </p:nvSpPr>
        <p:spPr>
          <a:xfrm>
            <a:off x="613953" y="1286927"/>
            <a:ext cx="11051031" cy="1215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2400" dirty="0"/>
              <a:t>For example: T(n) = 73n</a:t>
            </a:r>
            <a:r>
              <a:rPr lang="en-CA" sz="2400" baseline="30000" dirty="0"/>
              <a:t>3</a:t>
            </a:r>
            <a:r>
              <a:rPr lang="en-CA" sz="2400" dirty="0"/>
              <a:t> + 22n</a:t>
            </a:r>
            <a:r>
              <a:rPr lang="en-CA" sz="2400" baseline="30000" dirty="0"/>
              <a:t>2</a:t>
            </a:r>
            <a:r>
              <a:rPr lang="en-CA" sz="2400" dirty="0"/>
              <a:t> + 58. All of the following are generally acceptable.   </a:t>
            </a:r>
            <a:r>
              <a:rPr lang="en-CA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T(n) = O(n</a:t>
            </a:r>
            <a:r>
              <a:rPr lang="en-CA" sz="28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CA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2. T(n) = O(n</a:t>
            </a:r>
            <a:r>
              <a:rPr lang="en-CA" sz="28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CA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3. T(n) = Θ(n</a:t>
            </a:r>
            <a:r>
              <a:rPr lang="en-CA" sz="28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CA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</a:t>
            </a:r>
            <a:endParaRPr lang="en-CA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31E226-C1A0-46E3-9566-1FCBB565E268}"/>
              </a:ext>
            </a:extLst>
          </p:cNvPr>
          <p:cNvSpPr txBox="1"/>
          <p:nvPr/>
        </p:nvSpPr>
        <p:spPr>
          <a:xfrm>
            <a:off x="7289725" y="3804347"/>
            <a:ext cx="248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/>
              <a:t>tighter bound</a:t>
            </a:r>
            <a:endParaRPr lang="ti-ET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626BFE-534A-4525-A0F5-13C891285C2F}"/>
              </a:ext>
            </a:extLst>
          </p:cNvPr>
          <p:cNvSpPr txBox="1"/>
          <p:nvPr/>
        </p:nvSpPr>
        <p:spPr>
          <a:xfrm>
            <a:off x="7289725" y="3254672"/>
            <a:ext cx="248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/>
              <a:t>looser bounds </a:t>
            </a:r>
            <a:endParaRPr lang="ti-ET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63F8A1-621E-48E7-9687-F12138C466EB}"/>
              </a:ext>
            </a:extLst>
          </p:cNvPr>
          <p:cNvSpPr txBox="1"/>
          <p:nvPr/>
        </p:nvSpPr>
        <p:spPr>
          <a:xfrm>
            <a:off x="587173" y="3174426"/>
            <a:ext cx="7328262" cy="577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2400" dirty="0"/>
              <a:t>1. T(n) grows asymptotically no faster than n</a:t>
            </a:r>
            <a:r>
              <a:rPr lang="en-CA" sz="2400" baseline="30000" dirty="0"/>
              <a:t>100</a:t>
            </a:r>
            <a:r>
              <a:rPr lang="en-CA" sz="2400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8A87C0-80BE-4C03-8E15-B6D8CA738E65}"/>
              </a:ext>
            </a:extLst>
          </p:cNvPr>
          <p:cNvSpPr txBox="1"/>
          <p:nvPr/>
        </p:nvSpPr>
        <p:spPr>
          <a:xfrm>
            <a:off x="613953" y="2576126"/>
            <a:ext cx="7328263" cy="577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2400" dirty="0"/>
              <a:t>The equivalent English statements are respectively: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B20E35-DFB0-4190-B028-3A53E98CD2B0}"/>
              </a:ext>
            </a:extLst>
          </p:cNvPr>
          <p:cNvSpPr txBox="1"/>
          <p:nvPr/>
        </p:nvSpPr>
        <p:spPr>
          <a:xfrm>
            <a:off x="587173" y="4313658"/>
            <a:ext cx="7133626" cy="577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2400" dirty="0"/>
              <a:t>3. T(n) grows asymptotically as fast as n</a:t>
            </a:r>
            <a:r>
              <a:rPr lang="en-CA" sz="2400" baseline="30000" dirty="0"/>
              <a:t>3</a:t>
            </a:r>
            <a:r>
              <a:rPr lang="en-CA" sz="2400" dirty="0"/>
              <a:t> . </a:t>
            </a:r>
            <a:endParaRPr lang="ti-ET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E5C12E-4668-49D0-AE24-1ED418A3DE3E}"/>
              </a:ext>
            </a:extLst>
          </p:cNvPr>
          <p:cNvSpPr txBox="1"/>
          <p:nvPr/>
        </p:nvSpPr>
        <p:spPr>
          <a:xfrm>
            <a:off x="587172" y="3756300"/>
            <a:ext cx="7133627" cy="577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2400" dirty="0"/>
              <a:t>2. T(n) grows asymptotically no faster than n</a:t>
            </a:r>
            <a:r>
              <a:rPr lang="en-CA" sz="2400" baseline="30000" dirty="0"/>
              <a:t>3</a:t>
            </a:r>
            <a:r>
              <a:rPr lang="en-CA" sz="2400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1CB4F0-39C5-474A-A615-D5895B218850}"/>
              </a:ext>
            </a:extLst>
          </p:cNvPr>
          <p:cNvSpPr txBox="1"/>
          <p:nvPr/>
        </p:nvSpPr>
        <p:spPr>
          <a:xfrm>
            <a:off x="7289725" y="4353070"/>
            <a:ext cx="248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/>
              <a:t>tighter bound</a:t>
            </a:r>
            <a:endParaRPr lang="ti-ET" sz="2400" dirty="0"/>
          </a:p>
        </p:txBody>
      </p:sp>
    </p:spTree>
    <p:extLst>
      <p:ext uri="{BB962C8B-B14F-4D97-AF65-F5344CB8AC3E}">
        <p14:creationId xmlns:p14="http://schemas.microsoft.com/office/powerpoint/2010/main" val="86304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" grpId="0"/>
      <p:bldP spid="21" grpId="0"/>
      <p:bldP spid="23" grpId="0"/>
      <p:bldP spid="24" grpId="0"/>
      <p:bldP spid="2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>
            <a:extLst>
              <a:ext uri="{FF2B5EF4-FFF2-40B4-BE49-F238E27FC236}">
                <a16:creationId xmlns:a16="http://schemas.microsoft.com/office/drawing/2014/main" id="{1646460B-2415-4DCE-8C16-33B0F9D26D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1208" y="-63835"/>
            <a:ext cx="11051032" cy="1327237"/>
          </a:xfrm>
        </p:spPr>
        <p:txBody>
          <a:bodyPr>
            <a:normAutofit/>
          </a:bodyPr>
          <a:lstStyle/>
          <a:p>
            <a:r>
              <a:rPr lang="en-US" altLang="ti-ET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Asymptotic Bounds</a:t>
            </a:r>
          </a:p>
        </p:txBody>
      </p:sp>
      <p:sp>
        <p:nvSpPr>
          <p:cNvPr id="200707" name="Rectangle 3">
            <a:extLst>
              <a:ext uri="{FF2B5EF4-FFF2-40B4-BE49-F238E27FC236}">
                <a16:creationId xmlns:a16="http://schemas.microsoft.com/office/drawing/2014/main" id="{39DA1651-2234-46E5-8F22-02361E773E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1208" y="1604303"/>
            <a:ext cx="5574792" cy="99007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ti-ET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If possible use: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27F8E4-BF01-4D59-8619-E1DFDC15216F}"/>
              </a:ext>
            </a:extLst>
          </p:cNvPr>
          <p:cNvSpPr txBox="1">
            <a:spLocks noChangeArrowheads="1"/>
          </p:cNvSpPr>
          <p:nvPr/>
        </p:nvSpPr>
        <p:spPr>
          <a:xfrm>
            <a:off x="8478077" y="2734186"/>
            <a:ext cx="3474436" cy="2092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altLang="ti-ET" sz="12000" dirty="0">
                <a:latin typeface="AR CENA" panose="020000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Big </a:t>
            </a:r>
            <a:r>
              <a:rPr lang="en-CA" altLang="ti-ET" sz="120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10C6DA5-6135-4F6C-B4B3-FE2908501759}"/>
              </a:ext>
            </a:extLst>
          </p:cNvPr>
          <p:cNvSpPr txBox="1">
            <a:spLocks noChangeArrowheads="1"/>
          </p:cNvSpPr>
          <p:nvPr/>
        </p:nvSpPr>
        <p:spPr>
          <a:xfrm>
            <a:off x="8478077" y="4876437"/>
            <a:ext cx="3474436" cy="2092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altLang="ti-ET" sz="12000" dirty="0">
                <a:latin typeface="AR CENA" panose="020000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Big </a:t>
            </a:r>
            <a:r>
              <a:rPr lang="en-CA" altLang="ti-ET" sz="1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Ω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87E7EB1-6E5B-42C2-9B0F-574E441C1CE4}"/>
              </a:ext>
            </a:extLst>
          </p:cNvPr>
          <p:cNvSpPr txBox="1">
            <a:spLocks noChangeArrowheads="1"/>
          </p:cNvSpPr>
          <p:nvPr/>
        </p:nvSpPr>
        <p:spPr>
          <a:xfrm>
            <a:off x="8478077" y="1137827"/>
            <a:ext cx="3474436" cy="1928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ti-ET" sz="12000" dirty="0">
                <a:latin typeface="AR CENA" panose="020000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Big </a:t>
            </a:r>
            <a:r>
              <a:rPr lang="el-GR" altLang="ti-ET" sz="1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Θ</a:t>
            </a:r>
            <a:r>
              <a:rPr lang="el-GR" altLang="ti-ET" sz="12000" dirty="0">
                <a:latin typeface="AR CENA" panose="020000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0F36BB4-F59F-47F6-89A3-AB08FE5C4C72}"/>
              </a:ext>
            </a:extLst>
          </p:cNvPr>
          <p:cNvSpPr txBox="1">
            <a:spLocks noChangeArrowheads="1"/>
          </p:cNvSpPr>
          <p:nvPr/>
        </p:nvSpPr>
        <p:spPr>
          <a:xfrm>
            <a:off x="521208" y="4242619"/>
            <a:ext cx="5574791" cy="99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ti-E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Otherwise, use: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BB06A1D-218E-473C-B14A-168F17540F03}"/>
              </a:ext>
            </a:extLst>
          </p:cNvPr>
          <p:cNvCxnSpPr>
            <a:cxnSpLocks/>
            <a:stCxn id="200707" idx="3"/>
            <a:endCxn id="6" idx="1"/>
          </p:cNvCxnSpPr>
          <p:nvPr/>
        </p:nvCxnSpPr>
        <p:spPr>
          <a:xfrm>
            <a:off x="6096000" y="2099343"/>
            <a:ext cx="2382077" cy="25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04F609-66E7-42B0-9D2D-D590662189DF}"/>
              </a:ext>
            </a:extLst>
          </p:cNvPr>
          <p:cNvCxnSpPr>
            <a:cxnSpLocks/>
            <a:stCxn id="27" idx="5"/>
            <a:endCxn id="5" idx="1"/>
          </p:cNvCxnSpPr>
          <p:nvPr/>
        </p:nvCxnSpPr>
        <p:spPr>
          <a:xfrm>
            <a:off x="7607805" y="5031540"/>
            <a:ext cx="870272" cy="89126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7CE275-3A47-478D-AF9A-B3719B906670}"/>
              </a:ext>
            </a:extLst>
          </p:cNvPr>
          <p:cNvCxnSpPr>
            <a:cxnSpLocks/>
            <a:stCxn id="27" idx="7"/>
            <a:endCxn id="4" idx="1"/>
          </p:cNvCxnSpPr>
          <p:nvPr/>
        </p:nvCxnSpPr>
        <p:spPr>
          <a:xfrm flipV="1">
            <a:off x="7607805" y="3780551"/>
            <a:ext cx="870272" cy="66468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B487986C-B038-4D6C-BFB0-02A8D7E5C2F7}"/>
              </a:ext>
            </a:extLst>
          </p:cNvPr>
          <p:cNvSpPr/>
          <p:nvPr/>
        </p:nvSpPr>
        <p:spPr>
          <a:xfrm>
            <a:off x="6949722" y="4323806"/>
            <a:ext cx="770992" cy="82916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ti-ET" sz="5400" dirty="0">
                <a:latin typeface="AR CENA" panose="020000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or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074957-4E9A-4298-9CE7-3EA2187B15EA}"/>
              </a:ext>
            </a:extLst>
          </p:cNvPr>
          <p:cNvCxnSpPr>
            <a:cxnSpLocks/>
            <a:stCxn id="7" idx="3"/>
            <a:endCxn id="27" idx="2"/>
          </p:cNvCxnSpPr>
          <p:nvPr/>
        </p:nvCxnSpPr>
        <p:spPr>
          <a:xfrm>
            <a:off x="6095999" y="4737659"/>
            <a:ext cx="853723" cy="72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31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2">
            <a:extLst>
              <a:ext uri="{FF2B5EF4-FFF2-40B4-BE49-F238E27FC236}">
                <a16:creationId xmlns:a16="http://schemas.microsoft.com/office/drawing/2014/main" id="{08AD5217-1027-408C-92EA-B78AAD36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98488" y="87314"/>
            <a:ext cx="8229600" cy="1143000"/>
          </a:xfrm>
        </p:spPr>
        <p:txBody>
          <a:bodyPr>
            <a:normAutofit fontScale="90000"/>
          </a:bodyPr>
          <a:lstStyle/>
          <a:p>
            <a:pPr algn="l" eaLnBrk="1" hangingPunct="1">
              <a:defRPr/>
            </a:pPr>
            <a:r>
              <a:rPr lang="tr-TR" sz="3600" b="1" i="1" dirty="0"/>
              <a:t>               </a:t>
            </a:r>
            <a:br>
              <a:rPr lang="en-US" sz="3600" i="1" dirty="0"/>
            </a:br>
            <a:endParaRPr lang="en-US" sz="3600" i="1" dirty="0"/>
          </a:p>
        </p:txBody>
      </p:sp>
      <p:sp>
        <p:nvSpPr>
          <p:cNvPr id="6153" name="Rectangle 3">
            <a:extLst>
              <a:ext uri="{FF2B5EF4-FFF2-40B4-BE49-F238E27FC236}">
                <a16:creationId xmlns:a16="http://schemas.microsoft.com/office/drawing/2014/main" id="{845F9459-0AF3-4A14-8E65-6E5DAFC8B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88" y="19796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defRPr/>
            </a:pPr>
            <a:r>
              <a:rPr lang="tr-T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charset="0"/>
              </a:rPr>
              <a:t>O-</a:t>
            </a: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charset="0"/>
              </a:rPr>
              <a:t>N</a:t>
            </a:r>
            <a:r>
              <a:rPr lang="tr-T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charset="0"/>
              </a:rPr>
              <a:t>otation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154" name="Rectangle 4">
            <a:extLst>
              <a:ext uri="{FF2B5EF4-FFF2-40B4-BE49-F238E27FC236}">
                <a16:creationId xmlns:a16="http://schemas.microsoft.com/office/drawing/2014/main" id="{84A2DB39-A469-49BE-BFC2-9204DA11E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88" y="3871277"/>
            <a:ext cx="11156632" cy="248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tr-TR" altLang="ti-ET" sz="2600" dirty="0">
                <a:latin typeface="+mn-lt"/>
              </a:rPr>
              <a:t>We use O-notation to give an asymptotic upper bound of a function, to within a constant factor.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f(n) = </a:t>
            </a: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(g(n))</a:t>
            </a:r>
            <a:r>
              <a:rPr lang="tr-TR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ti-ET" sz="2600" dirty="0">
                <a:latin typeface="+mn-lt"/>
              </a:rPr>
              <a:t>means that there existes some constant</a:t>
            </a:r>
            <a:r>
              <a:rPr lang="tr-TR" altLang="ti-ET" sz="2600" dirty="0"/>
              <a:t> </a:t>
            </a:r>
            <a:r>
              <a:rPr lang="tr-TR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 </a:t>
            </a:r>
            <a:r>
              <a:rPr lang="en-US" altLang="ti-ET" sz="2600" dirty="0">
                <a:latin typeface="+mn-lt"/>
                <a:cs typeface="Times New Roman" panose="02020603050405020304" pitchFamily="18" charset="0"/>
              </a:rPr>
              <a:t>such that </a:t>
            </a:r>
            <a:r>
              <a:rPr lang="tr-TR" altLang="ti-ET" sz="2600" dirty="0"/>
              <a:t> 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f(n)</a:t>
            </a:r>
            <a:r>
              <a:rPr lang="tr-TR" altLang="ti-ET" sz="2600" dirty="0"/>
              <a:t> is always</a:t>
            </a:r>
            <a:r>
              <a:rPr lang="en-US" altLang="ti-ET" sz="2600" dirty="0"/>
              <a:t>  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 cg(n)</a:t>
            </a:r>
            <a:r>
              <a:rPr lang="tr-TR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ti-ET" sz="2600" dirty="0">
                <a:latin typeface="+mn-lt"/>
              </a:rPr>
              <a:t>for large enough </a:t>
            </a:r>
            <a:r>
              <a:rPr lang="tr-TR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altLang="ti-ET" sz="2600" dirty="0"/>
              <a:t>.  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endParaRPr lang="en-US" altLang="ti-ET" sz="2600" dirty="0"/>
          </a:p>
        </p:txBody>
      </p:sp>
      <p:graphicFrame>
        <p:nvGraphicFramePr>
          <p:cNvPr id="6148" name="Object 7">
            <a:extLst>
              <a:ext uri="{FF2B5EF4-FFF2-40B4-BE49-F238E27FC236}">
                <a16:creationId xmlns:a16="http://schemas.microsoft.com/office/drawing/2014/main" id="{E15C0CAB-0B23-4669-90DE-E5100907EB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133505"/>
              </p:ext>
            </p:extLst>
          </p:nvPr>
        </p:nvGraphicFramePr>
        <p:xfrm>
          <a:off x="1056640" y="2112809"/>
          <a:ext cx="10516552" cy="1370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66" name="Denklem" r:id="rId4" imgW="3416300" imgH="444500" progId="Equation.3">
                  <p:embed/>
                </p:oleObj>
              </mc:Choice>
              <mc:Fallback>
                <p:oleObj name="Denklem" r:id="rId4" imgW="3416300" imgH="444500" progId="Equation.3">
                  <p:embed/>
                  <p:pic>
                    <p:nvPicPr>
                      <p:cNvPr id="6148" name="Object 7">
                        <a:extLst>
                          <a:ext uri="{FF2B5EF4-FFF2-40B4-BE49-F238E27FC236}">
                            <a16:creationId xmlns:a16="http://schemas.microsoft.com/office/drawing/2014/main" id="{E15C0CAB-0B23-4669-90DE-E5100907EB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6640" y="2112809"/>
                        <a:ext cx="10516552" cy="13701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4">
            <a:extLst>
              <a:ext uri="{FF2B5EF4-FFF2-40B4-BE49-F238E27FC236}">
                <a16:creationId xmlns:a16="http://schemas.microsoft.com/office/drawing/2014/main" id="{8B1EDAAA-31DF-414F-B6DC-C38D1E6DA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648" y="1340965"/>
            <a:ext cx="11156632" cy="751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tr-TR" altLang="ti-ET" sz="2600" dirty="0">
                <a:latin typeface="+mn-lt"/>
              </a:rPr>
              <a:t>For a given function 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g(n)</a:t>
            </a:r>
            <a:r>
              <a:rPr lang="tr-TR" altLang="ti-ET" sz="2600" dirty="0"/>
              <a:t>,  </a:t>
            </a:r>
            <a:r>
              <a:rPr lang="tr-TR" altLang="ti-ET" sz="2600" dirty="0">
                <a:latin typeface="+mn-lt"/>
              </a:rPr>
              <a:t>we denote by </a:t>
            </a: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(g(n))</a:t>
            </a:r>
            <a:r>
              <a:rPr lang="tr-TR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ti-ET" sz="2600" dirty="0">
                <a:latin typeface="+mn-lt"/>
              </a:rPr>
              <a:t>the set of functions</a:t>
            </a:r>
          </a:p>
          <a:p>
            <a:pPr eaLnBrk="1" hangingPunct="1">
              <a:spcBef>
                <a:spcPct val="20000"/>
              </a:spcBef>
            </a:pPr>
            <a:endParaRPr lang="en-US" altLang="ti-ET" sz="2600" dirty="0"/>
          </a:p>
        </p:txBody>
      </p:sp>
    </p:spTree>
    <p:extLst>
      <p:ext uri="{BB962C8B-B14F-4D97-AF65-F5344CB8AC3E}">
        <p14:creationId xmlns:p14="http://schemas.microsoft.com/office/powerpoint/2010/main" val="856371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6A4396-5A7B-44ED-8113-4C2A831FC1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365" y="0"/>
            <a:ext cx="11557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76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2E2A0B-FD97-4506-9B26-343E94F01E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9142" y="0"/>
            <a:ext cx="11597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15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91BD0E-A243-4BA5-96C0-DAA077DF21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250" y="37812"/>
            <a:ext cx="11617803" cy="6820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2BAA57-709B-4878-8F78-3111EFBF8CF7}"/>
              </a:ext>
            </a:extLst>
          </p:cNvPr>
          <p:cNvSpPr txBox="1"/>
          <p:nvPr/>
        </p:nvSpPr>
        <p:spPr>
          <a:xfrm>
            <a:off x="3565636" y="6235413"/>
            <a:ext cx="6807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b="1" i="1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ti-ET" sz="3200" i="1" baseline="-25000" dirty="0">
              <a:solidFill>
                <a:srgbClr val="FFFF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74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91BD0E-A243-4BA5-96C0-DAA077DF21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676" y="0"/>
            <a:ext cx="1160837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2BAA57-709B-4878-8F78-3111EFBF8CF7}"/>
              </a:ext>
            </a:extLst>
          </p:cNvPr>
          <p:cNvSpPr txBox="1"/>
          <p:nvPr/>
        </p:nvSpPr>
        <p:spPr>
          <a:xfrm>
            <a:off x="3556209" y="6273225"/>
            <a:ext cx="6807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b="1" i="1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ti-ET" sz="3200" i="1" baseline="-25000" dirty="0">
              <a:solidFill>
                <a:srgbClr val="FFFF00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3E2F240A-EB5D-4683-9751-25861DF0024A}"/>
              </a:ext>
            </a:extLst>
          </p:cNvPr>
          <p:cNvSpPr/>
          <p:nvPr/>
        </p:nvSpPr>
        <p:spPr>
          <a:xfrm>
            <a:off x="3689180" y="4261545"/>
            <a:ext cx="2001520" cy="20116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i-ET"/>
          </a:p>
        </p:txBody>
      </p:sp>
    </p:spTree>
    <p:extLst>
      <p:ext uri="{BB962C8B-B14F-4D97-AF65-F5344CB8AC3E}">
        <p14:creationId xmlns:p14="http://schemas.microsoft.com/office/powerpoint/2010/main" val="242966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04028 L 4.58333E-6 -0.04445 L 0.08059 -0.02755 C 0.11744 -0.01922 0.15429 -0.00209 0.19114 -0.00209 C 0.23007 -0.00209 0.31497 -0.03612 0.35963 -0.05301 L 0.40507 -0.09537 C 0.41367 -0.10371 0.42252 -0.12477 0.43112 -0.12477 C 0.44531 -0.12061 0.45924 -0.08264 0.4733 -0.08264 L 0.49062 -0.08264 L 0.49062 -0.08681 " pathEditMode="relative" rAng="0" ptsTypes="AAAAAAAAAA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31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C82441-B324-4CA1-82C4-C62BA64FC0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804" y="0"/>
            <a:ext cx="116232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6C5647-CF50-4DD3-A411-618862E34BAF}"/>
              </a:ext>
            </a:extLst>
          </p:cNvPr>
          <p:cNvSpPr txBox="1"/>
          <p:nvPr/>
        </p:nvSpPr>
        <p:spPr>
          <a:xfrm>
            <a:off x="3527929" y="6197549"/>
            <a:ext cx="6807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b="1" i="1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ti-ET" sz="3200" i="1" baseline="-25000" dirty="0">
              <a:solidFill>
                <a:srgbClr val="FFFF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496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17CFD9-3E11-4263-AB00-2AED600257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250" r="14167" b="9482"/>
          <a:stretch/>
        </p:blipFill>
        <p:spPr>
          <a:xfrm>
            <a:off x="245097" y="0"/>
            <a:ext cx="1167038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2AEA0B-62AF-4FED-B058-A4AF9336C7BA}"/>
              </a:ext>
            </a:extLst>
          </p:cNvPr>
          <p:cNvSpPr txBox="1"/>
          <p:nvPr/>
        </p:nvSpPr>
        <p:spPr>
          <a:xfrm>
            <a:off x="3471369" y="6197548"/>
            <a:ext cx="6807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ti-ET" sz="3200" i="1" baseline="-25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58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>
            <a:extLst>
              <a:ext uri="{FF2B5EF4-FFF2-40B4-BE49-F238E27FC236}">
                <a16:creationId xmlns:a16="http://schemas.microsoft.com/office/drawing/2014/main" id="{A9AD56F1-A0A9-4DDF-91D1-A1348A47D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6958" y="220663"/>
            <a:ext cx="12189884" cy="914400"/>
          </a:xfrm>
        </p:spPr>
        <p:txBody>
          <a:bodyPr>
            <a:normAutofit/>
          </a:bodyPr>
          <a:lstStyle/>
          <a:p>
            <a:r>
              <a:rPr lang="en-US" altLang="ti-ET" sz="3600" b="1" dirty="0"/>
              <a:t>Review on Summations</a:t>
            </a:r>
          </a:p>
        </p:txBody>
      </p:sp>
      <p:sp>
        <p:nvSpPr>
          <p:cNvPr id="378883" name="Rectangle 3">
            <a:extLst>
              <a:ext uri="{FF2B5EF4-FFF2-40B4-BE49-F238E27FC236}">
                <a16:creationId xmlns:a16="http://schemas.microsoft.com/office/drawing/2014/main" id="{72211564-117A-48A9-BF0E-4741A653323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84200" y="1338469"/>
            <a:ext cx="8277225" cy="4876800"/>
          </a:xfrm>
        </p:spPr>
        <p:txBody>
          <a:bodyPr>
            <a:normAutofit/>
          </a:bodyPr>
          <a:lstStyle/>
          <a:p>
            <a:r>
              <a:rPr lang="en-US" altLang="ti-ET" sz="2400" b="1" dirty="0">
                <a:solidFill>
                  <a:srgbClr val="CC0000"/>
                </a:solidFill>
              </a:rPr>
              <a:t>Constant Series:</a:t>
            </a:r>
            <a:r>
              <a:rPr lang="en-US" altLang="ti-ET" sz="2400" dirty="0"/>
              <a:t> For integers </a:t>
            </a:r>
            <a:r>
              <a:rPr lang="en-US" altLang="ti-ET" sz="2400" i="1" dirty="0"/>
              <a:t>a </a:t>
            </a:r>
            <a:r>
              <a:rPr lang="en-US" altLang="ti-ET" sz="2400" dirty="0"/>
              <a:t>and </a:t>
            </a:r>
            <a:r>
              <a:rPr lang="en-US" altLang="ti-ET" sz="2400" i="1" dirty="0"/>
              <a:t>b</a:t>
            </a:r>
            <a:r>
              <a:rPr lang="en-US" altLang="ti-ET" sz="2400" dirty="0"/>
              <a:t>, </a:t>
            </a:r>
            <a:r>
              <a:rPr lang="en-US" altLang="ti-ET" sz="2400" i="1" dirty="0"/>
              <a:t>a </a:t>
            </a:r>
            <a:r>
              <a:rPr lang="en-US" altLang="ti-ET" sz="2400" dirty="0">
                <a:sym typeface="Symbol" panose="05050102010706020507" pitchFamily="18" charset="2"/>
              </a:rPr>
              <a:t> </a:t>
            </a:r>
            <a:r>
              <a:rPr lang="en-US" altLang="ti-ET" sz="2400" i="1" dirty="0">
                <a:sym typeface="Symbol" panose="05050102010706020507" pitchFamily="18" charset="2"/>
              </a:rPr>
              <a:t>b</a:t>
            </a:r>
            <a:r>
              <a:rPr lang="en-US" altLang="ti-ET" sz="2400" dirty="0">
                <a:sym typeface="Symbol" panose="05050102010706020507" pitchFamily="18" charset="2"/>
              </a:rPr>
              <a:t>,</a:t>
            </a:r>
            <a:endParaRPr lang="en-US" altLang="ti-ET" sz="1400" i="1" baseline="30000" dirty="0">
              <a:solidFill>
                <a:srgbClr val="3DDE2C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ti-ET" sz="1400" i="1" baseline="30000" dirty="0">
              <a:solidFill>
                <a:srgbClr val="3DDE2C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ti-ET" sz="1400" i="1" baseline="30000" dirty="0">
              <a:solidFill>
                <a:srgbClr val="3DDE2C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ti-ET" sz="1400" i="1" baseline="30000" dirty="0">
              <a:solidFill>
                <a:srgbClr val="3DDE2C"/>
              </a:solidFill>
            </a:endParaRPr>
          </a:p>
          <a:p>
            <a:r>
              <a:rPr lang="en-US" altLang="ti-ET" sz="2400" b="1" dirty="0">
                <a:solidFill>
                  <a:srgbClr val="CC0000"/>
                </a:solidFill>
              </a:rPr>
              <a:t>Linear Series (Arithmetic Series):</a:t>
            </a:r>
            <a:r>
              <a:rPr lang="en-US" altLang="ti-ET" sz="2400" dirty="0"/>
              <a:t>  For </a:t>
            </a:r>
            <a:r>
              <a:rPr lang="en-US" altLang="ti-ET" sz="2400" i="1" dirty="0"/>
              <a:t>n</a:t>
            </a:r>
            <a:r>
              <a:rPr lang="en-US" altLang="ti-ET" sz="2400" dirty="0"/>
              <a:t> </a:t>
            </a:r>
            <a:r>
              <a:rPr lang="en-US" altLang="ti-ET" sz="2400" dirty="0">
                <a:sym typeface="Symbol" panose="05050102010706020507" pitchFamily="18" charset="2"/>
              </a:rPr>
              <a:t></a:t>
            </a:r>
            <a:r>
              <a:rPr lang="en-US" altLang="ti-ET" sz="2400" dirty="0"/>
              <a:t> 0,</a:t>
            </a:r>
          </a:p>
          <a:p>
            <a:endParaRPr lang="en-US" altLang="ti-ET" sz="2400" b="1" dirty="0">
              <a:solidFill>
                <a:srgbClr val="CC0000"/>
              </a:solidFill>
            </a:endParaRPr>
          </a:p>
          <a:p>
            <a:r>
              <a:rPr lang="en-US" altLang="ti-ET" sz="2400" b="1" dirty="0">
                <a:solidFill>
                  <a:srgbClr val="CC0000"/>
                </a:solidFill>
              </a:rPr>
              <a:t>Quadratic Series: </a:t>
            </a:r>
            <a:r>
              <a:rPr lang="en-US" altLang="ti-ET" sz="2400" dirty="0"/>
              <a:t> For </a:t>
            </a:r>
            <a:r>
              <a:rPr lang="en-US" altLang="ti-ET" sz="2400" i="1" dirty="0"/>
              <a:t>n</a:t>
            </a:r>
            <a:r>
              <a:rPr lang="en-US" altLang="ti-ET" sz="2400" dirty="0"/>
              <a:t> </a:t>
            </a:r>
            <a:r>
              <a:rPr lang="en-US" altLang="ti-ET" sz="2400" dirty="0">
                <a:sym typeface="Symbol" panose="05050102010706020507" pitchFamily="18" charset="2"/>
              </a:rPr>
              <a:t></a:t>
            </a:r>
            <a:r>
              <a:rPr lang="en-US" altLang="ti-ET" sz="2400" dirty="0"/>
              <a:t> 0,</a:t>
            </a:r>
            <a:r>
              <a:rPr lang="en-US" altLang="ti-ET" sz="2000" dirty="0"/>
              <a:t>               </a:t>
            </a:r>
            <a:endParaRPr lang="en-US" altLang="ti-ET" sz="2000" i="1" dirty="0"/>
          </a:p>
          <a:p>
            <a:pPr>
              <a:buFont typeface="Wingdings" panose="05000000000000000000" pitchFamily="2" charset="2"/>
              <a:buNone/>
            </a:pPr>
            <a:endParaRPr lang="en-US" altLang="ti-ET" sz="1400" i="1" baseline="30000" dirty="0">
              <a:solidFill>
                <a:srgbClr val="3DDE2C"/>
              </a:solidFill>
            </a:endParaRPr>
          </a:p>
        </p:txBody>
      </p:sp>
      <p:graphicFrame>
        <p:nvGraphicFramePr>
          <p:cNvPr id="378887" name="Object 7">
            <a:extLst>
              <a:ext uri="{FF2B5EF4-FFF2-40B4-BE49-F238E27FC236}">
                <a16:creationId xmlns:a16="http://schemas.microsoft.com/office/drawing/2014/main" id="{E0348CFC-6014-459D-B5F6-1298D720C9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9822941"/>
              </p:ext>
            </p:extLst>
          </p:nvPr>
        </p:nvGraphicFramePr>
        <p:xfrm>
          <a:off x="3043447" y="1967654"/>
          <a:ext cx="2160723" cy="1009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72" name="Equation" r:id="rId3" imgW="1739880" imgH="812520" progId="Equation.3">
                  <p:embed/>
                </p:oleObj>
              </mc:Choice>
              <mc:Fallback>
                <p:oleObj name="Equation" r:id="rId3" imgW="1739880" imgH="812520" progId="Equation.3">
                  <p:embed/>
                  <p:pic>
                    <p:nvPicPr>
                      <p:cNvPr id="378887" name="Object 7">
                        <a:extLst>
                          <a:ext uri="{FF2B5EF4-FFF2-40B4-BE49-F238E27FC236}">
                            <a16:creationId xmlns:a16="http://schemas.microsoft.com/office/drawing/2014/main" id="{E0348CFC-6014-459D-B5F6-1298D720C9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3447" y="1967654"/>
                        <a:ext cx="2160723" cy="10093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888" name="Object 8">
            <a:extLst>
              <a:ext uri="{FF2B5EF4-FFF2-40B4-BE49-F238E27FC236}">
                <a16:creationId xmlns:a16="http://schemas.microsoft.com/office/drawing/2014/main" id="{FB06B5F1-76AB-4E1D-B791-A8C24F578C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4168722"/>
              </p:ext>
            </p:extLst>
          </p:nvPr>
        </p:nvGraphicFramePr>
        <p:xfrm>
          <a:off x="3043447" y="3691354"/>
          <a:ext cx="4321451" cy="1009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73" name="Equation" r:id="rId5" imgW="3479760" imgH="812520" progId="Equation.3">
                  <p:embed/>
                </p:oleObj>
              </mc:Choice>
              <mc:Fallback>
                <p:oleObj name="Equation" r:id="rId5" imgW="3479760" imgH="812520" progId="Equation.3">
                  <p:embed/>
                  <p:pic>
                    <p:nvPicPr>
                      <p:cNvPr id="378888" name="Object 8">
                        <a:extLst>
                          <a:ext uri="{FF2B5EF4-FFF2-40B4-BE49-F238E27FC236}">
                            <a16:creationId xmlns:a16="http://schemas.microsoft.com/office/drawing/2014/main" id="{FB06B5F1-76AB-4E1D-B791-A8C24F578C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3447" y="3691354"/>
                        <a:ext cx="4321451" cy="10093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889" name="Object 9">
            <a:extLst>
              <a:ext uri="{FF2B5EF4-FFF2-40B4-BE49-F238E27FC236}">
                <a16:creationId xmlns:a16="http://schemas.microsoft.com/office/drawing/2014/main" id="{6EA5E9C9-9F6E-4EC0-BB23-5533B54DEA3C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9962123"/>
              </p:ext>
            </p:extLst>
          </p:nvPr>
        </p:nvGraphicFramePr>
        <p:xfrm>
          <a:off x="3043447" y="5504275"/>
          <a:ext cx="5537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74" name="Equation" r:id="rId7" imgW="4927320" imgH="812520" progId="Equation.3">
                  <p:embed/>
                </p:oleObj>
              </mc:Choice>
              <mc:Fallback>
                <p:oleObj name="Equation" r:id="rId7" imgW="4927320" imgH="812520" progId="Equation.3">
                  <p:embed/>
                  <p:pic>
                    <p:nvPicPr>
                      <p:cNvPr id="378889" name="Object 9">
                        <a:extLst>
                          <a:ext uri="{FF2B5EF4-FFF2-40B4-BE49-F238E27FC236}">
                            <a16:creationId xmlns:a16="http://schemas.microsoft.com/office/drawing/2014/main" id="{6EA5E9C9-9F6E-4EC0-BB23-5533B54DEA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3447" y="5504275"/>
                        <a:ext cx="55372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862BA7-DF29-48F4-88A9-A138F8090F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67" r="14250" b="9481"/>
          <a:stretch/>
        </p:blipFill>
        <p:spPr>
          <a:xfrm>
            <a:off x="295478" y="0"/>
            <a:ext cx="1162000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10021F-5F2E-4BFA-841B-9F6DDF451DC0}"/>
              </a:ext>
            </a:extLst>
          </p:cNvPr>
          <p:cNvSpPr txBox="1"/>
          <p:nvPr/>
        </p:nvSpPr>
        <p:spPr>
          <a:xfrm>
            <a:off x="3537356" y="6273225"/>
            <a:ext cx="6807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ti-ET" sz="3200" i="1" baseline="-25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035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Rectangle 2">
            <a:extLst>
              <a:ext uri="{FF2B5EF4-FFF2-40B4-BE49-F238E27FC236}">
                <a16:creationId xmlns:a16="http://schemas.microsoft.com/office/drawing/2014/main" id="{CB053A4F-4615-4D45-A0C1-74D518158D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19288" y="260350"/>
            <a:ext cx="8229600" cy="1143000"/>
          </a:xfrm>
        </p:spPr>
        <p:txBody>
          <a:bodyPr>
            <a:normAutofit fontScale="90000"/>
          </a:bodyPr>
          <a:lstStyle/>
          <a:p>
            <a:pPr algn="l" eaLnBrk="1" hangingPunct="1">
              <a:defRPr/>
            </a:pPr>
            <a:r>
              <a:rPr lang="tr-TR" sz="3600" b="1" i="1" dirty="0"/>
              <a:t>              </a:t>
            </a:r>
            <a:br>
              <a:rPr lang="en-US" sz="3600" i="1" dirty="0"/>
            </a:br>
            <a:endParaRPr lang="en-US" sz="3600" i="1" dirty="0"/>
          </a:p>
        </p:txBody>
      </p:sp>
      <p:sp>
        <p:nvSpPr>
          <p:cNvPr id="7177" name="Rectangle 13">
            <a:extLst>
              <a:ext uri="{FF2B5EF4-FFF2-40B4-BE49-F238E27FC236}">
                <a16:creationId xmlns:a16="http://schemas.microsoft.com/office/drawing/2014/main" id="{5E2431B2-18AB-4D2C-B162-4BEEB79BD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280" y="158696"/>
            <a:ext cx="962152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defRPr/>
            </a:pPr>
            <a:r>
              <a:rPr lang="el-G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charset="0"/>
              </a:rPr>
              <a:t>Ω</a:t>
            </a:r>
            <a:r>
              <a:rPr lang="tr-T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charset="0"/>
              </a:rPr>
              <a:t>-</a:t>
            </a: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charset="0"/>
              </a:rPr>
              <a:t>Omega </a:t>
            </a:r>
            <a:r>
              <a:rPr lang="tr-T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charset="0"/>
              </a:rPr>
              <a:t>notation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178" name="Rectangle 14">
            <a:extLst>
              <a:ext uri="{FF2B5EF4-FFF2-40B4-BE49-F238E27FC236}">
                <a16:creationId xmlns:a16="http://schemas.microsoft.com/office/drawing/2014/main" id="{B181BA35-7BF8-4589-B5A8-365A4E8C8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280" y="3912392"/>
            <a:ext cx="10982960" cy="2407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tr-TR" altLang="ti-ET" sz="2600" dirty="0">
                <a:latin typeface="+mn-lt"/>
              </a:rPr>
              <a:t>We use </a:t>
            </a:r>
            <a:r>
              <a:rPr lang="el-GR" altLang="ti-ET" sz="2600" i="1" dirty="0">
                <a:latin typeface="+mn-lt"/>
              </a:rPr>
              <a:t>Ω</a:t>
            </a:r>
            <a:r>
              <a:rPr lang="tr-TR" altLang="ti-ET" sz="2600" dirty="0">
                <a:latin typeface="+mn-lt"/>
              </a:rPr>
              <a:t>-notation to give an asymptotic lower bound on a function, to within a constant factor.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f(n)=</a:t>
            </a:r>
            <a:r>
              <a:rPr lang="el-GR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Ω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(g(n))</a:t>
            </a:r>
            <a:r>
              <a:rPr lang="tr-TR" altLang="ti-ET" sz="2600" dirty="0">
                <a:latin typeface="+mn-lt"/>
              </a:rPr>
              <a:t> means that there exists some constant </a:t>
            </a:r>
            <a:r>
              <a:rPr lang="tr-TR" altLang="ti-ET" sz="2600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tr-TR" altLang="ti-ET" sz="2600" dirty="0">
                <a:latin typeface="+mn-lt"/>
              </a:rPr>
              <a:t> s.t.                                     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tr-TR" altLang="ti-ET" sz="2600" dirty="0">
                <a:latin typeface="+mn-lt"/>
              </a:rPr>
              <a:t> </a:t>
            </a:r>
            <a:r>
              <a:rPr lang="en-US" altLang="ti-ET" sz="2600" dirty="0">
                <a:latin typeface="+mn-lt"/>
              </a:rPr>
              <a:t>   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f(n)</a:t>
            </a:r>
            <a:r>
              <a:rPr lang="tr-TR" altLang="ti-ET" sz="2600" dirty="0">
                <a:latin typeface="+mn-lt"/>
              </a:rPr>
              <a:t> is always ≥</a:t>
            </a:r>
            <a:r>
              <a:rPr lang="en-US" altLang="ti-ET" sz="2600" dirty="0">
                <a:latin typeface="+mn-lt"/>
              </a:rPr>
              <a:t> c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g(n)</a:t>
            </a:r>
            <a:r>
              <a:rPr lang="tr-TR" altLang="ti-ET" sz="2600" dirty="0">
                <a:latin typeface="+mn-lt"/>
              </a:rPr>
              <a:t> for large enough </a:t>
            </a:r>
            <a:r>
              <a:rPr lang="tr-TR" altLang="ti-ET" sz="2600" i="1" dirty="0">
                <a:latin typeface="+mn-lt"/>
                <a:cs typeface="Times New Roman" panose="02020603050405020304" pitchFamily="18" charset="0"/>
              </a:rPr>
              <a:t>n</a:t>
            </a:r>
            <a:r>
              <a:rPr lang="tr-TR" altLang="ti-ET" sz="2600" dirty="0">
                <a:latin typeface="+mn-lt"/>
              </a:rPr>
              <a:t>.  </a:t>
            </a:r>
          </a:p>
        </p:txBody>
      </p:sp>
      <p:graphicFrame>
        <p:nvGraphicFramePr>
          <p:cNvPr id="7172" name="Object 17">
            <a:extLst>
              <a:ext uri="{FF2B5EF4-FFF2-40B4-BE49-F238E27FC236}">
                <a16:creationId xmlns:a16="http://schemas.microsoft.com/office/drawing/2014/main" id="{5722712C-CF27-41ED-84FD-C1D1552227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893321"/>
              </p:ext>
            </p:extLst>
          </p:nvPr>
        </p:nvGraphicFramePr>
        <p:xfrm>
          <a:off x="1007745" y="2449273"/>
          <a:ext cx="10032624" cy="1140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90" name="Equation" r:id="rId4" imgW="9817100" imgH="1117600" progId="Equation.3">
                  <p:embed/>
                </p:oleObj>
              </mc:Choice>
              <mc:Fallback>
                <p:oleObj name="Equation" r:id="rId4" imgW="9817100" imgH="1117600" progId="Equation.3">
                  <p:embed/>
                  <p:pic>
                    <p:nvPicPr>
                      <p:cNvPr id="7172" name="Object 17">
                        <a:extLst>
                          <a:ext uri="{FF2B5EF4-FFF2-40B4-BE49-F238E27FC236}">
                            <a16:creationId xmlns:a16="http://schemas.microsoft.com/office/drawing/2014/main" id="{5722712C-CF27-41ED-84FD-C1D1552227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7745" y="2449273"/>
                        <a:ext cx="10032624" cy="11406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4">
            <a:extLst>
              <a:ext uri="{FF2B5EF4-FFF2-40B4-BE49-F238E27FC236}">
                <a16:creationId xmlns:a16="http://schemas.microsoft.com/office/drawing/2014/main" id="{AF09C7CB-6374-4924-8733-3CAEE8476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280" y="1431926"/>
            <a:ext cx="10982960" cy="1000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tr-TR" altLang="ti-ET" sz="2600" dirty="0">
                <a:latin typeface="+mn-lt"/>
              </a:rPr>
              <a:t>For a given function 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g(n)</a:t>
            </a:r>
            <a:r>
              <a:rPr lang="tr-TR" altLang="ti-ET" sz="2600" dirty="0">
                <a:latin typeface="+mn-lt"/>
              </a:rPr>
              <a:t>,  we denote by  </a:t>
            </a:r>
            <a:r>
              <a:rPr lang="el-GR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(g(n))</a:t>
            </a:r>
            <a:r>
              <a:rPr lang="en-US" altLang="ti-ET" sz="2600" dirty="0">
                <a:latin typeface="+mn-lt"/>
              </a:rPr>
              <a:t> </a:t>
            </a:r>
            <a:r>
              <a:rPr lang="tr-TR" altLang="ti-ET" sz="2600" dirty="0">
                <a:latin typeface="+mn-lt"/>
              </a:rPr>
              <a:t>the set of functions</a:t>
            </a:r>
          </a:p>
        </p:txBody>
      </p:sp>
    </p:spTree>
    <p:extLst>
      <p:ext uri="{BB962C8B-B14F-4D97-AF65-F5344CB8AC3E}">
        <p14:creationId xmlns:p14="http://schemas.microsoft.com/office/powerpoint/2010/main" val="3389611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41C9D9-1E22-4666-A413-3B28D13782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" r="175"/>
          <a:stretch/>
        </p:blipFill>
        <p:spPr>
          <a:xfrm>
            <a:off x="269397" y="0"/>
            <a:ext cx="11655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3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20592F-D7D5-403E-B92E-A448B85D2F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378" y="0"/>
            <a:ext cx="116232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E7E8CA-2308-41EB-BB63-76CEE06B6E6D}"/>
              </a:ext>
            </a:extLst>
          </p:cNvPr>
          <p:cNvSpPr txBox="1"/>
          <p:nvPr/>
        </p:nvSpPr>
        <p:spPr>
          <a:xfrm>
            <a:off x="2362671" y="6273225"/>
            <a:ext cx="6807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ti-ET" sz="3200" i="1" baseline="-25000" dirty="0">
              <a:cs typeface="Times New Roman" panose="02020603050405020304" pitchFamily="18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5C5B1BF-3D42-4602-AF66-BA403F26246B}"/>
              </a:ext>
            </a:extLst>
          </p:cNvPr>
          <p:cNvSpPr/>
          <p:nvPr/>
        </p:nvSpPr>
        <p:spPr>
          <a:xfrm>
            <a:off x="3472939" y="5396062"/>
            <a:ext cx="894080" cy="877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i-ET"/>
          </a:p>
        </p:txBody>
      </p:sp>
    </p:spTree>
    <p:extLst>
      <p:ext uri="{BB962C8B-B14F-4D97-AF65-F5344CB8AC3E}">
        <p14:creationId xmlns:p14="http://schemas.microsoft.com/office/powerpoint/2010/main" val="205816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86 -0.00671 L 0.05586 -0.00648 C 0.12839 -0.04838 0.09193 -0.03125 0.15899 -0.05717 L 0.19284 -0.0706 C 0.1974 -0.07245 0.20209 -0.07453 0.20665 -0.07638 C 0.21172 -0.07847 0.21706 -0.07916 0.22188 -0.0824 C 0.22605 -0.08541 0.23021 -0.08842 0.23451 -0.0912 C 0.23946 -0.09444 0.24493 -0.09675 0.24961 -0.10023 C 0.253 -0.10254 0.2556 -0.10671 0.25886 -0.10902 C 0.26263 -0.11157 0.2668 -0.11273 0.27045 -0.11504 C 0.275 -0.11759 0.27878 -0.12152 0.28334 -0.12384 C 0.28737 -0.12592 0.29193 -0.12662 0.2961 -0.12824 C 0.3 -0.13009 0.30391 -0.1324 0.30769 -0.13425 C 0.31459 -0.1375 0.32188 -0.13958 0.32852 -0.14305 C 0.34519 -0.15185 0.34219 -0.15092 0.3612 -0.15787 C 0.37227 -0.16203 0.38334 -0.16736 0.3948 -0.16967 C 0.4129 -0.17338 0.46224 -0.17777 0.48659 -0.18009 C 0.50886 -0.18958 0.50612 -0.18935 0.53881 -0.1949 C 0.54467 -0.19606 0.55026 -0.19745 0.55625 -0.19791 C 0.578 -0.19953 0.59141 -0.1993 0.61094 -0.1993 L 0.61094 -0.19907 " pathEditMode="relative" rAng="0" ptsTypes="AAAAAAAAAAA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47" y="-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7C94FE-9ED8-4AA4-9C93-539580B481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377" y="0"/>
            <a:ext cx="1164430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E272DE-692C-4519-8818-C33C770250B0}"/>
              </a:ext>
            </a:extLst>
          </p:cNvPr>
          <p:cNvSpPr txBox="1"/>
          <p:nvPr/>
        </p:nvSpPr>
        <p:spPr>
          <a:xfrm>
            <a:off x="2277831" y="6273225"/>
            <a:ext cx="6807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ti-ET" sz="3200" i="1" baseline="-25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588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F6BB12-B577-43B8-8E96-8DA3B1239A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66" r="14333" b="9778"/>
          <a:stretch/>
        </p:blipFill>
        <p:spPr>
          <a:xfrm>
            <a:off x="254524" y="0"/>
            <a:ext cx="11670383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980C47-C003-4AA3-AC74-E1775939021E}"/>
              </a:ext>
            </a:extLst>
          </p:cNvPr>
          <p:cNvSpPr txBox="1"/>
          <p:nvPr/>
        </p:nvSpPr>
        <p:spPr>
          <a:xfrm>
            <a:off x="2258977" y="6230332"/>
            <a:ext cx="6807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ti-ET" sz="3200" i="1" baseline="-25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735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D3C25C-55BC-4F5D-B050-0DCEB7389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34" r="14167" b="9630"/>
          <a:stretch/>
        </p:blipFill>
        <p:spPr>
          <a:xfrm>
            <a:off x="292231" y="0"/>
            <a:ext cx="1159496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29D50D-D5E1-4782-88B8-CB84B0F86C2B}"/>
              </a:ext>
            </a:extLst>
          </p:cNvPr>
          <p:cNvSpPr txBox="1"/>
          <p:nvPr/>
        </p:nvSpPr>
        <p:spPr>
          <a:xfrm>
            <a:off x="2296684" y="6202629"/>
            <a:ext cx="6807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ti-ET" sz="3200" i="1" baseline="-25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605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6" name="Rectangle 2">
            <a:extLst>
              <a:ext uri="{FF2B5EF4-FFF2-40B4-BE49-F238E27FC236}">
                <a16:creationId xmlns:a16="http://schemas.microsoft.com/office/drawing/2014/main" id="{BDB6A69C-9AC0-4A25-91DD-506F1E8ACD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496" y="118270"/>
            <a:ext cx="8688008" cy="1152525"/>
          </a:xfrm>
        </p:spPr>
        <p:txBody>
          <a:bodyPr>
            <a:normAutofit/>
          </a:bodyPr>
          <a:lstStyle/>
          <a:p>
            <a:pPr algn="l" eaLnBrk="1" hangingPunct="1">
              <a:defRPr/>
            </a:pPr>
            <a:r>
              <a:rPr lang="en-US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Arial" charset="0"/>
                <a:sym typeface="Symbol" panose="05050102010706020507" pitchFamily="18" charset="2"/>
              </a:rPr>
              <a:t>-</a:t>
            </a: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Arial" charset="0"/>
              </a:rPr>
              <a:t>Theta N</a:t>
            </a:r>
            <a:r>
              <a:rPr lang="tr-T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Arial" charset="0"/>
              </a:rPr>
              <a:t>otation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Arial" charset="0"/>
            </a:endParaRPr>
          </a:p>
        </p:txBody>
      </p:sp>
      <p:sp>
        <p:nvSpPr>
          <p:cNvPr id="8207" name="Rectangle 3">
            <a:extLst>
              <a:ext uri="{FF2B5EF4-FFF2-40B4-BE49-F238E27FC236}">
                <a16:creationId xmlns:a16="http://schemas.microsoft.com/office/drawing/2014/main" id="{1E4E0624-17D0-41F1-9C98-F7DA7FA9E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tr-TR" altLang="ti-ET" sz="2800" b="1">
              <a:solidFill>
                <a:srgbClr val="0000CC"/>
              </a:solidFill>
            </a:endParaRP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3EBB3204-7326-4DC9-B34E-A4FC99939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855" y="3601961"/>
            <a:ext cx="10944225" cy="298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tr-TR" altLang="ti-ET" sz="2600" dirty="0"/>
              <a:t>A function</a:t>
            </a:r>
            <a:r>
              <a:rPr lang="en-US" altLang="ti-ET" sz="2600" dirty="0"/>
              <a:t> </a:t>
            </a:r>
            <a:r>
              <a:rPr lang="en-US" altLang="en-US" sz="26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f(n)</a:t>
            </a:r>
            <a:r>
              <a:rPr lang="tr-TR" altLang="ti-ET" sz="2600" dirty="0"/>
              <a:t> belongs to the set</a:t>
            </a:r>
            <a:r>
              <a:rPr lang="en-US" altLang="en-US" sz="2600" dirty="0">
                <a:sym typeface="Symbol" panose="05050102010706020507" pitchFamily="18" charset="2"/>
              </a:rPr>
              <a:t> (</a:t>
            </a:r>
            <a:r>
              <a:rPr lang="en-US" altLang="en-US" sz="26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g(n)</a:t>
            </a:r>
            <a:r>
              <a:rPr lang="en-US" altLang="en-US" sz="2600" dirty="0">
                <a:sym typeface="Symbol" panose="05050102010706020507" pitchFamily="18" charset="2"/>
              </a:rPr>
              <a:t>)</a:t>
            </a:r>
            <a:r>
              <a:rPr lang="tr-TR" altLang="ti-ET" sz="2600" dirty="0"/>
              <a:t> if there exist positive constants</a:t>
            </a:r>
            <a:r>
              <a:rPr lang="en-US" altLang="ti-ET" sz="2600" dirty="0"/>
              <a:t> 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ti-ET" sz="2600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ti-ET" sz="2600" dirty="0"/>
              <a:t> </a:t>
            </a:r>
            <a:r>
              <a:rPr lang="tr-TR" altLang="ti-ET" sz="2600" dirty="0"/>
              <a:t>and 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ti-ET" sz="2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tr-TR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ti-ET" sz="2600" dirty="0"/>
              <a:t>such that it can be “sand- wiched” between 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ti-ET" sz="2600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g(n)</a:t>
            </a:r>
            <a:r>
              <a:rPr lang="tr-TR" altLang="ti-ET" sz="2600" dirty="0"/>
              <a:t> and 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ti-ET" sz="2600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g(n)</a:t>
            </a:r>
            <a:r>
              <a:rPr lang="tr-TR" altLang="ti-ET" sz="2600" dirty="0"/>
              <a:t> </a:t>
            </a:r>
            <a:r>
              <a:rPr lang="en-US" altLang="ti-ET" sz="2600" dirty="0"/>
              <a:t>f</a:t>
            </a:r>
            <a:r>
              <a:rPr lang="tr-TR" altLang="ti-ET" sz="2600" dirty="0"/>
              <a:t>or sufficienly large </a:t>
            </a:r>
            <a:r>
              <a:rPr lang="tr-TR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altLang="ti-ET" sz="2600" i="1" dirty="0"/>
              <a:t>.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6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f(n) = 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</a:t>
            </a:r>
            <a:r>
              <a:rPr lang="en-US" altLang="en-US" sz="26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(g(n)) </a:t>
            </a:r>
            <a:r>
              <a:rPr lang="tr-TR" altLang="ti-ET" sz="2600" dirty="0"/>
              <a:t>means that there exists some constant </a:t>
            </a:r>
            <a:r>
              <a:rPr lang="tr-TR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tr-TR" altLang="ti-ET" sz="2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tr-TR" altLang="ti-ET" sz="2600" dirty="0"/>
              <a:t> and </a:t>
            </a:r>
            <a:r>
              <a:rPr lang="tr-TR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tr-TR" altLang="ti-ET" sz="2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tr-TR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ti-ET" sz="2600" dirty="0"/>
              <a:t>s.t.</a:t>
            </a:r>
            <a:r>
              <a:rPr lang="tr-TR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ti-ET" sz="2600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g(n)</a:t>
            </a:r>
            <a:r>
              <a:rPr lang="tr-TR" altLang="ti-ET" sz="2600" dirty="0"/>
              <a:t> 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  </a:t>
            </a:r>
            <a:r>
              <a:rPr lang="en-US" altLang="en-US" sz="26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f(n) 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  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ti-ET" sz="2600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g(n)</a:t>
            </a:r>
            <a:r>
              <a:rPr lang="tr-TR" altLang="ti-ET" sz="2600" dirty="0"/>
              <a:t> for large enough </a:t>
            </a:r>
            <a:r>
              <a:rPr lang="tr-TR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altLang="ti-ET" sz="2600" dirty="0"/>
              <a:t>.</a:t>
            </a:r>
            <a:endParaRPr lang="en-US" altLang="ti-ET" sz="2600" dirty="0"/>
          </a:p>
        </p:txBody>
      </p:sp>
      <p:graphicFrame>
        <p:nvGraphicFramePr>
          <p:cNvPr id="87047" name="Object 7">
            <a:extLst>
              <a:ext uri="{FF2B5EF4-FFF2-40B4-BE49-F238E27FC236}">
                <a16:creationId xmlns:a16="http://schemas.microsoft.com/office/drawing/2014/main" id="{281628C9-2F21-441F-8648-4FAACA3324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77107"/>
              </p:ext>
            </p:extLst>
          </p:nvPr>
        </p:nvGraphicFramePr>
        <p:xfrm>
          <a:off x="897923" y="2180275"/>
          <a:ext cx="10535853" cy="112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26" name="Equation" r:id="rId4" imgW="10464800" imgH="1117600" progId="Equation.3">
                  <p:embed/>
                </p:oleObj>
              </mc:Choice>
              <mc:Fallback>
                <p:oleObj name="Equation" r:id="rId4" imgW="10464800" imgH="1117600" progId="Equation.3">
                  <p:embed/>
                  <p:pic>
                    <p:nvPicPr>
                      <p:cNvPr id="87047" name="Object 7">
                        <a:extLst>
                          <a:ext uri="{FF2B5EF4-FFF2-40B4-BE49-F238E27FC236}">
                            <a16:creationId xmlns:a16="http://schemas.microsoft.com/office/drawing/2014/main" id="{281628C9-2F21-441F-8648-4FAACA3324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7923" y="2180275"/>
                        <a:ext cx="10535853" cy="11237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4">
            <a:extLst>
              <a:ext uri="{FF2B5EF4-FFF2-40B4-BE49-F238E27FC236}">
                <a16:creationId xmlns:a16="http://schemas.microsoft.com/office/drawing/2014/main" id="{44A142F4-8A02-49EB-A7CD-1893C3A7F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855" y="1452166"/>
            <a:ext cx="10473689" cy="599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tr-TR" altLang="ti-ET" sz="2600" dirty="0"/>
              <a:t>For a given function 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g(n)</a:t>
            </a:r>
            <a:r>
              <a:rPr lang="tr-TR" altLang="ti-ET" sz="2600" dirty="0"/>
              <a:t>,  we denote by </a:t>
            </a:r>
            <a:r>
              <a:rPr lang="en-US" altLang="en-US" sz="2600" dirty="0">
                <a:sym typeface="Symbol" panose="05050102010706020507" pitchFamily="18" charset="2"/>
              </a:rPr>
              <a:t>(</a:t>
            </a:r>
            <a:r>
              <a:rPr lang="en-US" altLang="en-US" sz="26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g(n)</a:t>
            </a:r>
            <a:r>
              <a:rPr lang="en-US" altLang="en-US" sz="2600" dirty="0">
                <a:sym typeface="Symbol" panose="05050102010706020507" pitchFamily="18" charset="2"/>
              </a:rPr>
              <a:t>)</a:t>
            </a:r>
            <a:r>
              <a:rPr lang="tr-TR" altLang="ti-ET" sz="2600" dirty="0"/>
              <a:t> the set of functions</a:t>
            </a:r>
            <a:endParaRPr lang="en-US" altLang="ti-ET" sz="2600" dirty="0"/>
          </a:p>
        </p:txBody>
      </p:sp>
    </p:spTree>
    <p:extLst>
      <p:ext uri="{BB962C8B-B14F-4D97-AF65-F5344CB8AC3E}">
        <p14:creationId xmlns:p14="http://schemas.microsoft.com/office/powerpoint/2010/main" val="400009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87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87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870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488D3-B003-483F-97B1-8782092352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658" y="0"/>
            <a:ext cx="11585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1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2A381-5E85-414B-AB8F-8D418015A3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838" y="0"/>
            <a:ext cx="116076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AB4633-66A7-41DA-9E53-C29A465130EF}"/>
              </a:ext>
            </a:extLst>
          </p:cNvPr>
          <p:cNvSpPr txBox="1"/>
          <p:nvPr/>
        </p:nvSpPr>
        <p:spPr>
          <a:xfrm>
            <a:off x="5430939" y="6273225"/>
            <a:ext cx="6807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ti-ET" sz="3200" i="1" baseline="-25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62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>
            <a:extLst>
              <a:ext uri="{FF2B5EF4-FFF2-40B4-BE49-F238E27FC236}">
                <a16:creationId xmlns:a16="http://schemas.microsoft.com/office/drawing/2014/main" id="{247E39F7-DEDD-4631-B45B-589FA6F183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i-ET"/>
              <a:t>Review on Summations</a:t>
            </a:r>
          </a:p>
        </p:txBody>
      </p:sp>
      <p:sp>
        <p:nvSpPr>
          <p:cNvPr id="420867" name="Rectangle 3">
            <a:extLst>
              <a:ext uri="{FF2B5EF4-FFF2-40B4-BE49-F238E27FC236}">
                <a16:creationId xmlns:a16="http://schemas.microsoft.com/office/drawing/2014/main" id="{5FB71F26-AD0C-4725-8CA4-09F7F2C410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6043" y="1239837"/>
            <a:ext cx="10416209" cy="531004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ti-ET" sz="2400" b="1" dirty="0">
              <a:solidFill>
                <a:srgbClr val="CC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ti-ET" sz="2400" b="1" dirty="0">
                <a:solidFill>
                  <a:srgbClr val="CC0000"/>
                </a:solidFill>
              </a:rPr>
              <a:t>Cubic Series: </a:t>
            </a:r>
            <a:r>
              <a:rPr lang="en-US" altLang="ti-ET" sz="2400" dirty="0"/>
              <a:t> For </a:t>
            </a:r>
            <a:r>
              <a:rPr lang="en-US" altLang="ti-ET" sz="2400" i="1" dirty="0"/>
              <a:t>n</a:t>
            </a:r>
            <a:r>
              <a:rPr lang="en-US" altLang="ti-ET" sz="2400" dirty="0"/>
              <a:t> </a:t>
            </a:r>
            <a:r>
              <a:rPr lang="en-US" altLang="ti-ET" sz="2400" dirty="0">
                <a:sym typeface="Symbol" panose="05050102010706020507" pitchFamily="18" charset="2"/>
              </a:rPr>
              <a:t></a:t>
            </a:r>
            <a:r>
              <a:rPr lang="en-US" altLang="ti-ET" sz="2400" dirty="0"/>
              <a:t> 0,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ti-ET" sz="2400" b="1" dirty="0">
              <a:solidFill>
                <a:srgbClr val="CC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ti-ET" sz="2400" b="1" dirty="0">
              <a:solidFill>
                <a:srgbClr val="CC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ti-ET" sz="2400" b="1" dirty="0">
                <a:solidFill>
                  <a:srgbClr val="CC0000"/>
                </a:solidFill>
              </a:rPr>
              <a:t>Geometric Series:</a:t>
            </a:r>
            <a:r>
              <a:rPr lang="en-US" altLang="ti-ET" sz="2400" dirty="0"/>
              <a:t>  For real </a:t>
            </a:r>
            <a:r>
              <a:rPr lang="en-US" altLang="ti-ET" sz="2400" i="1" dirty="0"/>
              <a:t>x</a:t>
            </a:r>
            <a:r>
              <a:rPr lang="en-US" altLang="ti-ET" sz="2400" dirty="0"/>
              <a:t> </a:t>
            </a:r>
            <a:r>
              <a:rPr lang="en-US" altLang="ti-ET" sz="2400" dirty="0">
                <a:sym typeface="Symbol" panose="05050102010706020507" pitchFamily="18" charset="2"/>
              </a:rPr>
              <a:t></a:t>
            </a:r>
            <a:r>
              <a:rPr lang="en-US" altLang="ti-ET" sz="2400" dirty="0"/>
              <a:t> 1,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en-US" altLang="ti-ET" sz="2400" dirty="0"/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en-US" altLang="ti-ET" sz="2400" dirty="0"/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ti-ET" sz="2400" dirty="0"/>
              <a:t>                                For |</a:t>
            </a:r>
            <a:r>
              <a:rPr lang="en-US" altLang="ti-ET" sz="2400" i="1" dirty="0"/>
              <a:t>x</a:t>
            </a:r>
            <a:r>
              <a:rPr lang="en-US" altLang="ti-ET" sz="2400" dirty="0"/>
              <a:t>| &lt; 1,</a:t>
            </a:r>
          </a:p>
        </p:txBody>
      </p:sp>
      <p:graphicFrame>
        <p:nvGraphicFramePr>
          <p:cNvPr id="420868" name="Object 4">
            <a:extLst>
              <a:ext uri="{FF2B5EF4-FFF2-40B4-BE49-F238E27FC236}">
                <a16:creationId xmlns:a16="http://schemas.microsoft.com/office/drawing/2014/main" id="{7D660AA8-09F3-46DB-97D0-08FEDC9B37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023285"/>
              </p:ext>
            </p:extLst>
          </p:nvPr>
        </p:nvGraphicFramePr>
        <p:xfrm>
          <a:off x="5291342" y="1576861"/>
          <a:ext cx="5339251" cy="1035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96" name="Equation" r:id="rId3" imgW="4254480" imgH="825480" progId="Equation.3">
                  <p:embed/>
                </p:oleObj>
              </mc:Choice>
              <mc:Fallback>
                <p:oleObj name="Equation" r:id="rId3" imgW="4254480" imgH="825480" progId="Equation.3">
                  <p:embed/>
                  <p:pic>
                    <p:nvPicPr>
                      <p:cNvPr id="420868" name="Object 4">
                        <a:extLst>
                          <a:ext uri="{FF2B5EF4-FFF2-40B4-BE49-F238E27FC236}">
                            <a16:creationId xmlns:a16="http://schemas.microsoft.com/office/drawing/2014/main" id="{7D660AA8-09F3-46DB-97D0-08FEDC9B37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1342" y="1576861"/>
                        <a:ext cx="5339251" cy="10359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870" name="Object 6">
            <a:extLst>
              <a:ext uri="{FF2B5EF4-FFF2-40B4-BE49-F238E27FC236}">
                <a16:creationId xmlns:a16="http://schemas.microsoft.com/office/drawing/2014/main" id="{4FD76A28-D68C-4BD6-A428-FA4CF385EF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38406"/>
              </p:ext>
            </p:extLst>
          </p:nvPr>
        </p:nvGraphicFramePr>
        <p:xfrm>
          <a:off x="5291342" y="3209193"/>
          <a:ext cx="5434874" cy="1035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97" name="Equation" r:id="rId5" imgW="4330440" imgH="825480" progId="Equation.3">
                  <p:embed/>
                </p:oleObj>
              </mc:Choice>
              <mc:Fallback>
                <p:oleObj name="Equation" r:id="rId5" imgW="4330440" imgH="825480" progId="Equation.3">
                  <p:embed/>
                  <p:pic>
                    <p:nvPicPr>
                      <p:cNvPr id="420870" name="Object 6">
                        <a:extLst>
                          <a:ext uri="{FF2B5EF4-FFF2-40B4-BE49-F238E27FC236}">
                            <a16:creationId xmlns:a16="http://schemas.microsoft.com/office/drawing/2014/main" id="{4FD76A28-D68C-4BD6-A428-FA4CF385EF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1342" y="3209193"/>
                        <a:ext cx="5434874" cy="10359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871" name="Object 7">
            <a:extLst>
              <a:ext uri="{FF2B5EF4-FFF2-40B4-BE49-F238E27FC236}">
                <a16:creationId xmlns:a16="http://schemas.microsoft.com/office/drawing/2014/main" id="{5A24EDD2-9303-4947-8F51-ED42F06982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0242220"/>
              </p:ext>
            </p:extLst>
          </p:nvPr>
        </p:nvGraphicFramePr>
        <p:xfrm>
          <a:off x="5291342" y="4879540"/>
          <a:ext cx="1974822" cy="1035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98" name="Equation" r:id="rId7" imgW="1549080" imgH="812520" progId="Equation.3">
                  <p:embed/>
                </p:oleObj>
              </mc:Choice>
              <mc:Fallback>
                <p:oleObj name="Equation" r:id="rId7" imgW="1549080" imgH="812520" progId="Equation.3">
                  <p:embed/>
                  <p:pic>
                    <p:nvPicPr>
                      <p:cNvPr id="420871" name="Object 7">
                        <a:extLst>
                          <a:ext uri="{FF2B5EF4-FFF2-40B4-BE49-F238E27FC236}">
                            <a16:creationId xmlns:a16="http://schemas.microsoft.com/office/drawing/2014/main" id="{5A24EDD2-9303-4947-8F51-ED42F06982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1342" y="4879540"/>
                        <a:ext cx="1974822" cy="10359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3FB718-C2D4-4205-8F59-388A65735F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085" y="0"/>
            <a:ext cx="1155726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EE0F80-7183-4272-9CB4-5C10AC675480}"/>
              </a:ext>
            </a:extLst>
          </p:cNvPr>
          <p:cNvSpPr txBox="1"/>
          <p:nvPr/>
        </p:nvSpPr>
        <p:spPr>
          <a:xfrm>
            <a:off x="5408995" y="6273225"/>
            <a:ext cx="6807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ti-ET" sz="3200" i="1" baseline="-25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412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896BAF-0A72-4ACD-958F-AF84688E2E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378" y="0"/>
            <a:ext cx="1165153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C7CF57-234F-4A80-952F-E72473A33658}"/>
              </a:ext>
            </a:extLst>
          </p:cNvPr>
          <p:cNvSpPr txBox="1"/>
          <p:nvPr/>
        </p:nvSpPr>
        <p:spPr>
          <a:xfrm>
            <a:off x="5415280" y="6273225"/>
            <a:ext cx="6807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ti-ET" sz="3200" i="1" baseline="-25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598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C1A0C6-4560-4AD5-BE88-C21BC84C5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50" r="14333" b="9630"/>
          <a:stretch/>
        </p:blipFill>
        <p:spPr>
          <a:xfrm>
            <a:off x="321558" y="0"/>
            <a:ext cx="11593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36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EB42C7-4D85-40F0-8972-B9AD10A671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231" y="0"/>
            <a:ext cx="11623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977310-03F2-49D7-8CA7-99515840ED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231" y="0"/>
            <a:ext cx="11613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00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44C046-68D3-479D-AC12-1AD595D21E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232" y="0"/>
            <a:ext cx="11604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61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B67726-F8E3-4294-A04D-2F6094AD62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804" y="0"/>
            <a:ext cx="11632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4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B80FA1-2908-4330-8C50-6FDFC9DA00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511" y="0"/>
            <a:ext cx="11617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78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EB6024-BBB6-43CB-BCAE-E3BCD46D3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804" y="0"/>
            <a:ext cx="11636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5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E1B1E1-276C-45F0-88A2-28F1CBE36D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804" y="0"/>
            <a:ext cx="11607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1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>
            <a:extLst>
              <a:ext uri="{FF2B5EF4-FFF2-40B4-BE49-F238E27FC236}">
                <a16:creationId xmlns:a16="http://schemas.microsoft.com/office/drawing/2014/main" id="{57C89D0D-161C-4B0C-8A09-BD8C5AF568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i-ET"/>
              <a:t>Review on Summations</a:t>
            </a:r>
          </a:p>
        </p:txBody>
      </p:sp>
      <p:sp>
        <p:nvSpPr>
          <p:cNvPr id="462851" name="Rectangle 3">
            <a:extLst>
              <a:ext uri="{FF2B5EF4-FFF2-40B4-BE49-F238E27FC236}">
                <a16:creationId xmlns:a16="http://schemas.microsoft.com/office/drawing/2014/main" id="{370ABC2F-B7FC-46CC-8A03-D695130AB3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477" y="1262270"/>
            <a:ext cx="11246723" cy="53174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ti-ET" sz="2400" b="1" dirty="0">
                <a:solidFill>
                  <a:srgbClr val="CC0000"/>
                </a:solidFill>
              </a:rPr>
              <a:t>Linear-Geometric Series:</a:t>
            </a:r>
            <a:r>
              <a:rPr lang="en-US" altLang="ti-ET" sz="2400" dirty="0"/>
              <a:t>  For </a:t>
            </a:r>
            <a:r>
              <a:rPr lang="en-US" altLang="ti-ET" sz="2400" i="1" dirty="0"/>
              <a:t>n</a:t>
            </a:r>
            <a:r>
              <a:rPr lang="en-US" altLang="ti-ET" sz="2400" dirty="0"/>
              <a:t> </a:t>
            </a:r>
            <a:r>
              <a:rPr lang="en-US" altLang="ti-ET" sz="2400" dirty="0">
                <a:sym typeface="Symbol" panose="05050102010706020507" pitchFamily="18" charset="2"/>
              </a:rPr>
              <a:t></a:t>
            </a:r>
            <a:r>
              <a:rPr lang="en-US" altLang="ti-ET" sz="2400" dirty="0"/>
              <a:t> 0, real </a:t>
            </a:r>
            <a:r>
              <a:rPr lang="en-US" altLang="ti-ET" sz="2400" i="1" dirty="0"/>
              <a:t>c</a:t>
            </a:r>
            <a:r>
              <a:rPr lang="en-US" altLang="ti-ET" sz="2400" dirty="0"/>
              <a:t> </a:t>
            </a:r>
            <a:r>
              <a:rPr lang="en-US" altLang="ti-ET" sz="2400" dirty="0">
                <a:sym typeface="Symbol" panose="05050102010706020507" pitchFamily="18" charset="2"/>
              </a:rPr>
              <a:t></a:t>
            </a:r>
            <a:r>
              <a:rPr lang="en-US" altLang="ti-ET" sz="2400" dirty="0"/>
              <a:t> 1,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ti-ET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ti-ET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ti-ET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ti-ET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ti-ET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ti-ET" sz="2400" b="1" dirty="0">
                <a:solidFill>
                  <a:srgbClr val="CC0000"/>
                </a:solidFill>
              </a:rPr>
              <a:t>Harmonic Series: </a:t>
            </a:r>
            <a:r>
              <a:rPr lang="en-US" altLang="ti-ET" sz="2400" i="1" dirty="0"/>
              <a:t>n</a:t>
            </a:r>
            <a:r>
              <a:rPr lang="en-US" altLang="ti-ET" sz="2400" dirty="0"/>
              <a:t>th harmonic number, </a:t>
            </a:r>
            <a:r>
              <a:rPr lang="en-US" altLang="ti-ET" sz="2400" i="1" dirty="0" err="1"/>
              <a:t>n</a:t>
            </a:r>
            <a:r>
              <a:rPr lang="en-US" altLang="ti-ET" sz="2400" dirty="0" err="1">
                <a:sym typeface="Symbol" panose="05050102010706020507" pitchFamily="18" charset="2"/>
              </a:rPr>
              <a:t>I</a:t>
            </a:r>
            <a:r>
              <a:rPr lang="en-US" altLang="ti-ET" sz="2400" baseline="30000" dirty="0">
                <a:sym typeface="Symbol" panose="05050102010706020507" pitchFamily="18" charset="2"/>
              </a:rPr>
              <a:t>+</a:t>
            </a:r>
            <a:r>
              <a:rPr lang="en-US" altLang="ti-ET" sz="2400" dirty="0">
                <a:sym typeface="Symbol" panose="05050102010706020507" pitchFamily="18" charset="2"/>
              </a:rPr>
              <a:t>,</a:t>
            </a:r>
            <a:endParaRPr lang="en-US" altLang="ti-ET" sz="2400" b="1" dirty="0">
              <a:solidFill>
                <a:srgbClr val="CC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ti-ET" sz="2400" b="1" dirty="0">
                <a:solidFill>
                  <a:srgbClr val="CC0000"/>
                </a:solidFill>
              </a:rPr>
              <a:t>     </a:t>
            </a:r>
            <a:r>
              <a:rPr lang="en-US" altLang="ti-ET" sz="2000" i="1" baseline="-20000" dirty="0">
                <a:solidFill>
                  <a:srgbClr val="3DDE2C"/>
                </a:solidFill>
              </a:rPr>
              <a:t>    </a:t>
            </a:r>
          </a:p>
        </p:txBody>
      </p:sp>
      <p:graphicFrame>
        <p:nvGraphicFramePr>
          <p:cNvPr id="462853" name="Object 5">
            <a:extLst>
              <a:ext uri="{FF2B5EF4-FFF2-40B4-BE49-F238E27FC236}">
                <a16:creationId xmlns:a16="http://schemas.microsoft.com/office/drawing/2014/main" id="{6E6C3C6B-7462-4CE2-B366-08748FAF83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379726"/>
              </p:ext>
            </p:extLst>
          </p:nvPr>
        </p:nvGraphicFramePr>
        <p:xfrm>
          <a:off x="4220448" y="1903566"/>
          <a:ext cx="7331075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20" name="Equation" r:id="rId3" imgW="3124080" imgH="444240" progId="Equation.3">
                  <p:embed/>
                </p:oleObj>
              </mc:Choice>
              <mc:Fallback>
                <p:oleObj name="Equation" r:id="rId3" imgW="3124080" imgH="444240" progId="Equation.3">
                  <p:embed/>
                  <p:pic>
                    <p:nvPicPr>
                      <p:cNvPr id="462853" name="Object 5">
                        <a:extLst>
                          <a:ext uri="{FF2B5EF4-FFF2-40B4-BE49-F238E27FC236}">
                            <a16:creationId xmlns:a16="http://schemas.microsoft.com/office/drawing/2014/main" id="{6E6C3C6B-7462-4CE2-B366-08748FAF83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0448" y="1903566"/>
                        <a:ext cx="7331075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2856" name="Object 8">
            <a:extLst>
              <a:ext uri="{FF2B5EF4-FFF2-40B4-BE49-F238E27FC236}">
                <a16:creationId xmlns:a16="http://schemas.microsoft.com/office/drawing/2014/main" id="{383AEA33-2FD9-4CB1-8417-5588136FCD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712677"/>
              </p:ext>
            </p:extLst>
          </p:nvPr>
        </p:nvGraphicFramePr>
        <p:xfrm>
          <a:off x="3584138" y="4241531"/>
          <a:ext cx="26797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21" name="Equation" r:id="rId5" imgW="2679480" imgH="723600" progId="Equation.3">
                  <p:embed/>
                </p:oleObj>
              </mc:Choice>
              <mc:Fallback>
                <p:oleObj name="Equation" r:id="rId5" imgW="2679480" imgH="723600" progId="Equation.3">
                  <p:embed/>
                  <p:pic>
                    <p:nvPicPr>
                      <p:cNvPr id="462856" name="Object 8">
                        <a:extLst>
                          <a:ext uri="{FF2B5EF4-FFF2-40B4-BE49-F238E27FC236}">
                            <a16:creationId xmlns:a16="http://schemas.microsoft.com/office/drawing/2014/main" id="{383AEA33-2FD9-4CB1-8417-5588136FCD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4138" y="4241531"/>
                        <a:ext cx="26797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2857" name="Object 9">
            <a:extLst>
              <a:ext uri="{FF2B5EF4-FFF2-40B4-BE49-F238E27FC236}">
                <a16:creationId xmlns:a16="http://schemas.microsoft.com/office/drawing/2014/main" id="{F6EF70C0-2DFF-4ACE-B964-441544EBA0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852821"/>
              </p:ext>
            </p:extLst>
          </p:nvPr>
        </p:nvGraphicFramePr>
        <p:xfrm>
          <a:off x="4049091" y="5241832"/>
          <a:ext cx="2527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22" name="Equation" r:id="rId7" imgW="2527200" imgH="812520" progId="Equation.3">
                  <p:embed/>
                </p:oleObj>
              </mc:Choice>
              <mc:Fallback>
                <p:oleObj name="Equation" r:id="rId7" imgW="2527200" imgH="812520" progId="Equation.3">
                  <p:embed/>
                  <p:pic>
                    <p:nvPicPr>
                      <p:cNvPr id="462857" name="Object 9">
                        <a:extLst>
                          <a:ext uri="{FF2B5EF4-FFF2-40B4-BE49-F238E27FC236}">
                            <a16:creationId xmlns:a16="http://schemas.microsoft.com/office/drawing/2014/main" id="{F6EF70C0-2DFF-4ACE-B964-441544EBA0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9091" y="5241832"/>
                        <a:ext cx="252730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E92036-7D27-44A5-80A0-DF51E5FE8E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231" y="0"/>
            <a:ext cx="11594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4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5C393B-D7B6-4971-9006-48F1B95909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804" y="0"/>
            <a:ext cx="11665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68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1FE028-D32F-4D3C-8C33-487491778F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232" y="0"/>
            <a:ext cx="11604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B8DFD8-53E0-4152-A5C5-2DCBDEE34A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377" y="0"/>
            <a:ext cx="116443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77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2FAE66-9323-4E62-A7BB-F70AC20F43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231" y="0"/>
            <a:ext cx="11574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2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AA748-E236-4F60-A917-62FDDD025E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231" y="0"/>
            <a:ext cx="116043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21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5CD9AA-5F17-4B92-B69D-6B1730255E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658" y="0"/>
            <a:ext cx="11593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06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9310A-CC64-468E-A073-908D0E435F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174" y="0"/>
            <a:ext cx="11599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89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>
            <a:extLst>
              <a:ext uri="{FF2B5EF4-FFF2-40B4-BE49-F238E27FC236}">
                <a16:creationId xmlns:a16="http://schemas.microsoft.com/office/drawing/2014/main" id="{6164337C-4F8F-4594-938F-08EECA2B63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1207" y="268357"/>
            <a:ext cx="11057879" cy="819779"/>
          </a:xfrm>
        </p:spPr>
        <p:txBody>
          <a:bodyPr>
            <a:normAutofit/>
          </a:bodyPr>
          <a:lstStyle/>
          <a:p>
            <a:r>
              <a:rPr lang="en-US" altLang="ti-ET" sz="3600" b="1" dirty="0"/>
              <a:t>Asymptotic Notation in Equations</a:t>
            </a:r>
          </a:p>
        </p:txBody>
      </p:sp>
      <p:sp>
        <p:nvSpPr>
          <p:cNvPr id="368643" name="Rectangle 3">
            <a:extLst>
              <a:ext uri="{FF2B5EF4-FFF2-40B4-BE49-F238E27FC236}">
                <a16:creationId xmlns:a16="http://schemas.microsoft.com/office/drawing/2014/main" id="{CF46A384-FF51-4CE7-9480-DB24AAC1A3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6165" y="1302025"/>
            <a:ext cx="10952921" cy="52677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ti-ET" sz="2600" dirty="0"/>
              <a:t>We can use asymptotic notation in equations to replace expressions containing lower-order terms.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ti-ET" sz="2600" dirty="0"/>
              <a:t>For example,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+ 3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+ 2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+ 1 = 4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+ 3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</a:t>
            </a: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</a:t>
            </a: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</a:t>
            </a: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en-US" altLang="ti-ET" sz="2600" b="1" u="sng" dirty="0">
                <a:solidFill>
                  <a:srgbClr val="CC0000"/>
                </a:solidFill>
              </a:rPr>
              <a:t>How to interpret?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ti-ET" sz="2600" dirty="0"/>
              <a:t>In equations, </a:t>
            </a: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</a:t>
            </a: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</a:t>
            </a:r>
            <a:r>
              <a:rPr lang="en-US" altLang="ti-ET" sz="2600" dirty="0"/>
              <a:t>always stands for an </a:t>
            </a:r>
            <a:r>
              <a:rPr lang="en-US" altLang="ti-ET" sz="2600" b="1" i="1" dirty="0">
                <a:solidFill>
                  <a:srgbClr val="CC0000"/>
                </a:solidFill>
              </a:rPr>
              <a:t>anonymous function</a:t>
            </a:r>
            <a:r>
              <a:rPr lang="en-US" altLang="ti-ET" sz="2600" dirty="0">
                <a:solidFill>
                  <a:srgbClr val="CC0000"/>
                </a:solidFill>
              </a:rPr>
              <a:t> 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</a:t>
            </a: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pPr lvl="1">
              <a:lnSpc>
                <a:spcPct val="90000"/>
              </a:lnSpc>
              <a:spcBef>
                <a:spcPct val="40000"/>
              </a:spcBef>
            </a:pPr>
            <a:r>
              <a:rPr lang="en-US" altLang="ti-ET" sz="2600" dirty="0"/>
              <a:t>In the example above, </a:t>
            </a: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</a:t>
            </a: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ti-ET" sz="2600" dirty="0"/>
              <a:t>stands for </a:t>
            </a:r>
            <a:br>
              <a:rPr lang="en-US" altLang="ti-ET" sz="2600" dirty="0"/>
            </a:b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+ 2</a:t>
            </a:r>
            <a:r>
              <a:rPr lang="en-US" altLang="ti-ET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+ 1.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>
            <a:extLst>
              <a:ext uri="{FF2B5EF4-FFF2-40B4-BE49-F238E27FC236}">
                <a16:creationId xmlns:a16="http://schemas.microsoft.com/office/drawing/2014/main" id="{D1E2A0C3-B687-4951-9B7B-F55C023E9D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i-ET" sz="3600" b="1" i="1" dirty="0">
                <a:sym typeface="Symbol" panose="05050102010706020507" pitchFamily="18" charset="2"/>
              </a:rPr>
              <a:t>o</a:t>
            </a:r>
            <a:r>
              <a:rPr lang="en-US" altLang="ti-ET" sz="3600" b="1" dirty="0">
                <a:sym typeface="Symbol" panose="05050102010706020507" pitchFamily="18" charset="2"/>
              </a:rPr>
              <a:t>-notation</a:t>
            </a:r>
            <a:endParaRPr lang="en-US" altLang="ti-ET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5395" name="Rectangle 3">
                <a:extLst>
                  <a:ext uri="{FF2B5EF4-FFF2-40B4-BE49-F238E27FC236}">
                    <a16:creationId xmlns:a16="http://schemas.microsoft.com/office/drawing/2014/main" id="{838F1451-99FA-404D-9AED-FAAD1AA6B21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45435" y="3667539"/>
                <a:ext cx="10783956" cy="2709807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spcBef>
                    <a:spcPct val="0"/>
                  </a:spcBef>
                  <a:spcAft>
                    <a:spcPct val="20000"/>
                  </a:spcAft>
                  <a:buFont typeface="Wingdings" panose="05000000000000000000" pitchFamily="2" charset="2"/>
                  <a:buNone/>
                </a:pPr>
                <a:r>
                  <a:rPr lang="en-US" altLang="ti-ET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</a:t>
                </a:r>
                <a:r>
                  <a:rPr lang="en-US" altLang="ti-ET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ti-ET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ti-ET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becomes insignificant relative to </a:t>
                </a:r>
                <a:r>
                  <a:rPr lang="en-US" altLang="ti-ET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altLang="ti-ET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ti-ET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ti-ET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ti-ET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ti-ET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:r>
                  <a:rPr lang="en-US" altLang="ti-ET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en-US" altLang="ti-ET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approaches infinity:</a:t>
                </a:r>
              </a:p>
              <a:p>
                <a:pPr>
                  <a:spcBef>
                    <a:spcPct val="0"/>
                  </a:spcBef>
                  <a:spcAft>
                    <a:spcPct val="20000"/>
                  </a:spcAft>
                </a:pPr>
                <a:r>
                  <a:rPr lang="en-US" altLang="ti-ET" sz="3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altLang="ti-ET" sz="31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altLang="ti-ET" sz="31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altLang="ti-ET" sz="310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pt-BR" altLang="ti-ET" sz="31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pt-BR" altLang="ti-ET" sz="31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pt-BR" altLang="ti-ET" sz="31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altLang="ti-ET" sz="31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ti-ET" sz="31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  <m:r>
                                  <a:rPr lang="en-US" altLang="ti-ET" sz="31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ti-ET" sz="31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US" altLang="ti-ET" sz="31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ti-ET" sz="31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  <m:r>
                                  <a:rPr lang="en-US" altLang="ti-ET" sz="31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ti-ET" sz="31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US" altLang="ti-ET" sz="31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  <m:r>
                          <a:rPr lang="en-US" altLang="ti-ET" sz="31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e>
                    </m:func>
                  </m:oMath>
                </a14:m>
                <a:endParaRPr lang="en-US" altLang="ti-ET" sz="31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ct val="20000"/>
                  </a:spcAft>
                  <a:buFont typeface="Wingdings" panose="05000000000000000000" pitchFamily="2" charset="2"/>
                  <a:buNone/>
                </a:pPr>
                <a:r>
                  <a:rPr lang="en-US" altLang="ti-ET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altLang="ti-ET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ti-ET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ti-ET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is an</a:t>
                </a:r>
                <a:r>
                  <a:rPr lang="en-US" altLang="ti-ET" sz="2800" i="1" dirty="0">
                    <a:solidFill>
                      <a:srgbClr val="3DDE2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ti-ET" sz="2800" b="1" i="1" dirty="0">
                    <a:solidFill>
                      <a:srgbClr val="CC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upper bound</a:t>
                </a:r>
                <a:r>
                  <a:rPr lang="en-US" altLang="ti-ET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:r>
                  <a:rPr lang="en-US" altLang="ti-ET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ti-ET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ti-ET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ti-ET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ti-ET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ti-ET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is not asymptotically tight.</a:t>
                </a:r>
              </a:p>
              <a:p>
                <a:pPr>
                  <a:spcBef>
                    <a:spcPct val="0"/>
                  </a:spcBef>
                  <a:spcAft>
                    <a:spcPct val="20000"/>
                  </a:spcAft>
                  <a:buFont typeface="Wingdings" panose="05000000000000000000" pitchFamily="2" charset="2"/>
                  <a:buNone/>
                </a:pPr>
                <a:r>
                  <a:rPr lang="en-US" altLang="ti-ET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Observe the difference in this definition from previous ones. </a:t>
                </a:r>
                <a:r>
                  <a:rPr lang="en-US" altLang="ti-ET" sz="2800" b="1" u="sng" dirty="0">
                    <a:solidFill>
                      <a:srgbClr val="CC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Why?</a:t>
                </a:r>
              </a:p>
            </p:txBody>
          </p:sp>
        </mc:Choice>
        <mc:Fallback xmlns="">
          <p:sp>
            <p:nvSpPr>
              <p:cNvPr id="315395" name="Rectangle 3">
                <a:extLst>
                  <a:ext uri="{FF2B5EF4-FFF2-40B4-BE49-F238E27FC236}">
                    <a16:creationId xmlns:a16="http://schemas.microsoft.com/office/drawing/2014/main" id="{838F1451-99FA-404D-9AED-FAAD1AA6B2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45435" y="3667539"/>
                <a:ext cx="10783956" cy="2709807"/>
              </a:xfrm>
              <a:blipFill>
                <a:blip r:embed="rId3"/>
                <a:stretch>
                  <a:fillRect l="-848" b="-225"/>
                </a:stretch>
              </a:blipFill>
            </p:spPr>
            <p:txBody>
              <a:bodyPr/>
              <a:lstStyle/>
              <a:p>
                <a:r>
                  <a:rPr lang="ti-E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5414" name="Text Box 22">
            <a:extLst>
              <a:ext uri="{FF2B5EF4-FFF2-40B4-BE49-F238E27FC236}">
                <a16:creationId xmlns:a16="http://schemas.microsoft.com/office/drawing/2014/main" id="{BBE77C04-1DE0-4103-8C55-D5E0153D8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8189" y="84931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i-ET" altLang="ti-ET"/>
          </a:p>
        </p:txBody>
      </p:sp>
      <p:sp>
        <p:nvSpPr>
          <p:cNvPr id="315415" name="Text Box 23">
            <a:extLst>
              <a:ext uri="{FF2B5EF4-FFF2-40B4-BE49-F238E27FC236}">
                <a16:creationId xmlns:a16="http://schemas.microsoft.com/office/drawing/2014/main" id="{160B5825-E849-4DAE-96DE-34C7DAAB4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435" y="2001828"/>
            <a:ext cx="10783956" cy="13929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ti-ET" sz="30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ti-ET" sz="3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30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ti-ET" sz="3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30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3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ti-ET" sz="3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en-US" altLang="ti-ET" sz="30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ti-ET" sz="3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30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3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altLang="ti-ET" sz="3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ti-ET" sz="3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ti-ET" sz="3000" b="1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ti-ET" sz="30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0</a:t>
            </a:r>
            <a:r>
              <a:rPr lang="en-US" altLang="ti-ET" sz="3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ti-ET" sz="3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ti-ET" sz="3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3000" b="1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3000" b="1" baseline="-250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ti-ET" sz="30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0</a:t>
            </a:r>
            <a:r>
              <a:rPr lang="en-US" altLang="ti-ET" sz="3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such that </a:t>
            </a:r>
            <a:br>
              <a:rPr lang="en-US" altLang="ti-ET" sz="3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ti-ET" sz="3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ti-ET" sz="3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ti-ET" sz="3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30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ti-ET" sz="3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ti-ET" sz="3000" i="1" baseline="-25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ti-ET" sz="30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3000" baseline="-25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ti-ET" sz="30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ti-ET" sz="26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</a:t>
            </a:r>
            <a:r>
              <a:rPr lang="en-US" altLang="ti-ET" sz="3000" i="1" baseline="-25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3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altLang="ti-ET" sz="3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ti-ET" sz="3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ti-ET" sz="30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ti-ET" sz="3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30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3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ti-ET" sz="30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3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&lt;</a:t>
            </a:r>
            <a:r>
              <a:rPr lang="en-US" altLang="ti-ET" sz="3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30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cg</a:t>
            </a:r>
            <a:r>
              <a:rPr lang="en-US" altLang="ti-ET" sz="3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30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3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)}.</a:t>
            </a:r>
          </a:p>
        </p:txBody>
      </p:sp>
      <p:sp>
        <p:nvSpPr>
          <p:cNvPr id="315416" name="Text Box 24">
            <a:extLst>
              <a:ext uri="{FF2B5EF4-FFF2-40B4-BE49-F238E27FC236}">
                <a16:creationId xmlns:a16="http://schemas.microsoft.com/office/drawing/2014/main" id="{63C50DB4-02C7-435A-86ED-519A8A020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164" y="1357278"/>
            <a:ext cx="109827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ti-ET" sz="2400" dirty="0"/>
              <a:t>For a given function </a:t>
            </a:r>
            <a:r>
              <a:rPr lang="en-US" altLang="ti-ET" sz="2400" i="1" dirty="0"/>
              <a:t>g</a:t>
            </a:r>
            <a:r>
              <a:rPr lang="en-US" altLang="ti-ET" sz="2400" dirty="0"/>
              <a:t>(</a:t>
            </a:r>
            <a:r>
              <a:rPr lang="en-US" altLang="ti-ET" sz="2400" i="1" dirty="0"/>
              <a:t>n</a:t>
            </a:r>
            <a:r>
              <a:rPr lang="en-US" altLang="ti-ET" sz="2400" dirty="0"/>
              <a:t>), the set little-</a:t>
            </a:r>
            <a:r>
              <a:rPr lang="en-US" altLang="ti-ET" sz="2400" i="1" dirty="0"/>
              <a:t>o</a:t>
            </a:r>
            <a:r>
              <a:rPr lang="en-US" altLang="ti-ET" sz="2400" dirty="0"/>
              <a:t>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>
            <a:extLst>
              <a:ext uri="{FF2B5EF4-FFF2-40B4-BE49-F238E27FC236}">
                <a16:creationId xmlns:a16="http://schemas.microsoft.com/office/drawing/2014/main" id="{A3F76A5D-B741-4558-A96A-A414F96C97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i-ET"/>
              <a:t>Review on Summations</a:t>
            </a:r>
          </a:p>
        </p:txBody>
      </p:sp>
      <p:sp>
        <p:nvSpPr>
          <p:cNvPr id="463875" name="Rectangle 3">
            <a:extLst>
              <a:ext uri="{FF2B5EF4-FFF2-40B4-BE49-F238E27FC236}">
                <a16:creationId xmlns:a16="http://schemas.microsoft.com/office/drawing/2014/main" id="{5CC12B88-3D92-4B57-97C3-C80F789887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6165" y="1282147"/>
            <a:ext cx="10992677" cy="524786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altLang="ti-ET" sz="2800" b="1" dirty="0">
                <a:solidFill>
                  <a:srgbClr val="CC0000"/>
                </a:solidFill>
              </a:rPr>
              <a:t>Telescoping Series:</a:t>
            </a:r>
          </a:p>
          <a:p>
            <a:pPr>
              <a:lnSpc>
                <a:spcPct val="200000"/>
              </a:lnSpc>
            </a:pPr>
            <a:endParaRPr lang="en-US" altLang="ti-ET" sz="2800" b="1" dirty="0">
              <a:solidFill>
                <a:srgbClr val="CC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ti-ET" sz="2800" b="1" dirty="0">
                <a:solidFill>
                  <a:srgbClr val="CC0000"/>
                </a:solidFill>
              </a:rPr>
              <a:t>Differentiating Series:  </a:t>
            </a:r>
            <a:r>
              <a:rPr lang="en-US" altLang="ti-ET" sz="2800" dirty="0">
                <a:solidFill>
                  <a:schemeClr val="tx1"/>
                </a:solidFill>
              </a:rPr>
              <a:t>For |</a:t>
            </a:r>
            <a:r>
              <a:rPr lang="en-US" altLang="ti-ET" sz="2800" i="1" dirty="0">
                <a:solidFill>
                  <a:schemeClr val="tx1"/>
                </a:solidFill>
              </a:rPr>
              <a:t>x</a:t>
            </a:r>
            <a:r>
              <a:rPr lang="en-US" altLang="ti-ET" sz="2800" dirty="0">
                <a:solidFill>
                  <a:schemeClr val="tx1"/>
                </a:solidFill>
              </a:rPr>
              <a:t>| &lt; 1,</a:t>
            </a:r>
            <a:endParaRPr lang="en-US" altLang="ti-ET" sz="2800" b="1" dirty="0">
              <a:solidFill>
                <a:srgbClr val="CC0000"/>
              </a:solidFill>
            </a:endParaRPr>
          </a:p>
        </p:txBody>
      </p:sp>
      <p:graphicFrame>
        <p:nvGraphicFramePr>
          <p:cNvPr id="463876" name="Object 4">
            <a:extLst>
              <a:ext uri="{FF2B5EF4-FFF2-40B4-BE49-F238E27FC236}">
                <a16:creationId xmlns:a16="http://schemas.microsoft.com/office/drawing/2014/main" id="{7DAC1992-072A-4843-B4CB-8F07FE18CE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915266"/>
              </p:ext>
            </p:extLst>
          </p:nvPr>
        </p:nvGraphicFramePr>
        <p:xfrm>
          <a:off x="4516989" y="2005216"/>
          <a:ext cx="3404215" cy="1094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14" name="Equation" r:id="rId3" imgW="2527200" imgH="812520" progId="Equation.3">
                  <p:embed/>
                </p:oleObj>
              </mc:Choice>
              <mc:Fallback>
                <p:oleObj name="Equation" r:id="rId3" imgW="2527200" imgH="812520" progId="Equation.3">
                  <p:embed/>
                  <p:pic>
                    <p:nvPicPr>
                      <p:cNvPr id="463876" name="Object 4">
                        <a:extLst>
                          <a:ext uri="{FF2B5EF4-FFF2-40B4-BE49-F238E27FC236}">
                            <a16:creationId xmlns:a16="http://schemas.microsoft.com/office/drawing/2014/main" id="{7DAC1992-072A-4843-B4CB-8F07FE18CE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6989" y="2005216"/>
                        <a:ext cx="3404215" cy="10948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3877" name="Object 5">
            <a:extLst>
              <a:ext uri="{FF2B5EF4-FFF2-40B4-BE49-F238E27FC236}">
                <a16:creationId xmlns:a16="http://schemas.microsoft.com/office/drawing/2014/main" id="{5DF92A58-31CE-4570-9EBD-1031ADB837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3779194"/>
              </p:ext>
            </p:extLst>
          </p:nvPr>
        </p:nvGraphicFramePr>
        <p:xfrm>
          <a:off x="4516989" y="4917932"/>
          <a:ext cx="3158021" cy="1315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15" name="Equation" r:id="rId5" imgW="1981080" imgH="825480" progId="Equation.3">
                  <p:embed/>
                </p:oleObj>
              </mc:Choice>
              <mc:Fallback>
                <p:oleObj name="Equation" r:id="rId5" imgW="1981080" imgH="825480" progId="Equation.3">
                  <p:embed/>
                  <p:pic>
                    <p:nvPicPr>
                      <p:cNvPr id="463877" name="Object 5">
                        <a:extLst>
                          <a:ext uri="{FF2B5EF4-FFF2-40B4-BE49-F238E27FC236}">
                            <a16:creationId xmlns:a16="http://schemas.microsoft.com/office/drawing/2014/main" id="{5DF92A58-31CE-4570-9EBD-1031ADB837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6989" y="4917932"/>
                        <a:ext cx="3158021" cy="13158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71" name="Text Box 1031">
            <a:extLst>
              <a:ext uri="{FF2B5EF4-FFF2-40B4-BE49-F238E27FC236}">
                <a16:creationId xmlns:a16="http://schemas.microsoft.com/office/drawing/2014/main" id="{BEB18B54-59C4-46DE-BF93-01F001965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165" y="2032555"/>
            <a:ext cx="10952921" cy="1713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ti-ET" sz="4400" i="1" dirty="0">
                <a:solidFill>
                  <a:schemeClr val="accent1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w</a:t>
            </a:r>
            <a:r>
              <a:rPr lang="en-US" altLang="ti-ET" sz="3000" b="1" dirty="0">
                <a:solidFill>
                  <a:schemeClr val="accent1"/>
                </a:solidFill>
              </a:rPr>
              <a:t>(</a:t>
            </a:r>
            <a:r>
              <a:rPr lang="en-US" altLang="ti-ET" sz="3000" b="1" i="1" dirty="0">
                <a:solidFill>
                  <a:schemeClr val="accent1"/>
                </a:solidFill>
              </a:rPr>
              <a:t>g</a:t>
            </a:r>
            <a:r>
              <a:rPr lang="en-US" altLang="ti-ET" sz="3000" b="1" dirty="0">
                <a:solidFill>
                  <a:schemeClr val="accent1"/>
                </a:solidFill>
              </a:rPr>
              <a:t>(</a:t>
            </a:r>
            <a:r>
              <a:rPr lang="en-US" altLang="ti-ET" sz="3000" b="1" i="1" dirty="0">
                <a:solidFill>
                  <a:schemeClr val="accent1"/>
                </a:solidFill>
              </a:rPr>
              <a:t>n</a:t>
            </a:r>
            <a:r>
              <a:rPr lang="en-US" altLang="ti-ET" sz="3000" b="1" dirty="0">
                <a:solidFill>
                  <a:schemeClr val="accent1"/>
                </a:solidFill>
              </a:rPr>
              <a:t>))</a:t>
            </a:r>
            <a:r>
              <a:rPr lang="en-US" altLang="ti-ET" sz="3000" dirty="0">
                <a:solidFill>
                  <a:schemeClr val="hlink"/>
                </a:solidFill>
              </a:rPr>
              <a:t> = {</a:t>
            </a:r>
            <a:r>
              <a:rPr lang="en-US" altLang="ti-ET" sz="3000" i="1" dirty="0">
                <a:solidFill>
                  <a:schemeClr val="hlink"/>
                </a:solidFill>
              </a:rPr>
              <a:t>f</a:t>
            </a:r>
            <a:r>
              <a:rPr lang="en-US" altLang="ti-ET" sz="3000" dirty="0">
                <a:solidFill>
                  <a:schemeClr val="hlink"/>
                </a:solidFill>
              </a:rPr>
              <a:t>(</a:t>
            </a:r>
            <a:r>
              <a:rPr lang="en-US" altLang="ti-ET" sz="3000" i="1" dirty="0">
                <a:solidFill>
                  <a:schemeClr val="hlink"/>
                </a:solidFill>
              </a:rPr>
              <a:t>n</a:t>
            </a:r>
            <a:r>
              <a:rPr lang="en-US" altLang="ti-ET" sz="3000" dirty="0">
                <a:solidFill>
                  <a:schemeClr val="hlink"/>
                </a:solidFill>
              </a:rPr>
              <a:t>): </a:t>
            </a:r>
            <a:r>
              <a:rPr lang="en-US" altLang="ti-ET" sz="3000" b="1" dirty="0">
                <a:solidFill>
                  <a:srgbClr val="FF3300"/>
                </a:solidFill>
                <a:sym typeface="Symbol" panose="05050102010706020507" pitchFamily="18" charset="2"/>
              </a:rPr>
              <a:t></a:t>
            </a:r>
            <a:r>
              <a:rPr lang="en-US" altLang="ti-ET" sz="3000" dirty="0">
                <a:solidFill>
                  <a:schemeClr val="hlink"/>
                </a:solidFill>
                <a:sym typeface="Symbol" panose="05050102010706020507" pitchFamily="18" charset="2"/>
              </a:rPr>
              <a:t> </a:t>
            </a:r>
            <a:r>
              <a:rPr lang="en-US" altLang="ti-ET" sz="3000" b="1" i="1" dirty="0">
                <a:solidFill>
                  <a:srgbClr val="CC0000"/>
                </a:solidFill>
              </a:rPr>
              <a:t>c</a:t>
            </a:r>
            <a:r>
              <a:rPr lang="en-US" altLang="ti-ET" sz="3000" b="1" dirty="0">
                <a:solidFill>
                  <a:srgbClr val="CC0000"/>
                </a:solidFill>
              </a:rPr>
              <a:t> &gt; 0</a:t>
            </a:r>
            <a:r>
              <a:rPr lang="en-US" altLang="ti-ET" sz="3000" dirty="0">
                <a:solidFill>
                  <a:schemeClr val="hlink"/>
                </a:solidFill>
              </a:rPr>
              <a:t>, </a:t>
            </a:r>
            <a:r>
              <a:rPr lang="en-US" altLang="ti-ET" sz="3000" b="1" dirty="0">
                <a:solidFill>
                  <a:srgbClr val="FF3300"/>
                </a:solidFill>
                <a:sym typeface="Symbol" panose="05050102010706020507" pitchFamily="18" charset="2"/>
              </a:rPr>
              <a:t></a:t>
            </a:r>
            <a:r>
              <a:rPr lang="en-US" altLang="ti-ET" sz="3000" dirty="0">
                <a:solidFill>
                  <a:schemeClr val="hlink"/>
                </a:solidFill>
              </a:rPr>
              <a:t> </a:t>
            </a:r>
            <a:r>
              <a:rPr lang="en-US" altLang="ti-ET" sz="3000" b="1" i="1" dirty="0">
                <a:solidFill>
                  <a:srgbClr val="CC0000"/>
                </a:solidFill>
              </a:rPr>
              <a:t>n</a:t>
            </a:r>
            <a:r>
              <a:rPr lang="en-US" altLang="ti-ET" sz="3000" b="1" baseline="-25000" dirty="0">
                <a:solidFill>
                  <a:srgbClr val="CC0000"/>
                </a:solidFill>
              </a:rPr>
              <a:t>0</a:t>
            </a:r>
            <a:r>
              <a:rPr lang="en-US" altLang="ti-ET" sz="3000" b="1" dirty="0">
                <a:solidFill>
                  <a:srgbClr val="CC0000"/>
                </a:solidFill>
              </a:rPr>
              <a:t> &gt; 0</a:t>
            </a:r>
            <a:r>
              <a:rPr lang="en-US" altLang="ti-ET" sz="3000" dirty="0">
                <a:solidFill>
                  <a:schemeClr val="hlink"/>
                </a:solidFill>
              </a:rPr>
              <a:t> such that </a:t>
            </a:r>
            <a:br>
              <a:rPr lang="en-US" altLang="ti-ET" sz="3000" dirty="0">
                <a:solidFill>
                  <a:schemeClr val="hlink"/>
                </a:solidFill>
              </a:rPr>
            </a:br>
            <a:r>
              <a:rPr lang="en-US" altLang="ti-ET" sz="3000" dirty="0">
                <a:solidFill>
                  <a:schemeClr val="hlink"/>
                </a:solidFill>
              </a:rPr>
              <a:t>		</a:t>
            </a:r>
            <a:r>
              <a:rPr lang="en-US" altLang="ti-ET" sz="3000" b="1" dirty="0">
                <a:solidFill>
                  <a:srgbClr val="FF3300"/>
                </a:solidFill>
                <a:sym typeface="Symbol" panose="05050102010706020507" pitchFamily="18" charset="2"/>
              </a:rPr>
              <a:t></a:t>
            </a:r>
            <a:r>
              <a:rPr lang="en-US" altLang="ti-ET" sz="3000" dirty="0">
                <a:solidFill>
                  <a:schemeClr val="hlink"/>
                </a:solidFill>
              </a:rPr>
              <a:t> </a:t>
            </a:r>
            <a:r>
              <a:rPr lang="en-US" altLang="ti-ET" sz="3000" i="1" dirty="0">
                <a:solidFill>
                  <a:schemeClr val="hlink"/>
                </a:solidFill>
              </a:rPr>
              <a:t>n </a:t>
            </a:r>
            <a:r>
              <a:rPr lang="en-US" altLang="ti-ET" sz="3000" dirty="0">
                <a:solidFill>
                  <a:schemeClr val="hlink"/>
                </a:solidFill>
                <a:sym typeface="Symbol" panose="05050102010706020507" pitchFamily="18" charset="2"/>
              </a:rPr>
              <a:t></a:t>
            </a:r>
            <a:r>
              <a:rPr lang="en-US" altLang="ti-ET" sz="3000" i="1" baseline="-25000" dirty="0">
                <a:solidFill>
                  <a:schemeClr val="hlink"/>
                </a:solidFill>
              </a:rPr>
              <a:t>  </a:t>
            </a:r>
            <a:r>
              <a:rPr lang="en-US" altLang="ti-ET" sz="3000" i="1" dirty="0">
                <a:solidFill>
                  <a:schemeClr val="hlink"/>
                </a:solidFill>
              </a:rPr>
              <a:t>n</a:t>
            </a:r>
            <a:r>
              <a:rPr lang="en-US" altLang="ti-ET" sz="3000" baseline="-25000" dirty="0">
                <a:solidFill>
                  <a:schemeClr val="hlink"/>
                </a:solidFill>
              </a:rPr>
              <a:t>0</a:t>
            </a:r>
            <a:r>
              <a:rPr lang="en-US" altLang="ti-ET" sz="3000" i="1" dirty="0">
                <a:solidFill>
                  <a:schemeClr val="hlink"/>
                </a:solidFill>
              </a:rPr>
              <a:t>, </a:t>
            </a:r>
            <a:r>
              <a:rPr lang="en-US" altLang="ti-ET" sz="2600" dirty="0">
                <a:solidFill>
                  <a:schemeClr val="hlink"/>
                </a:solidFill>
              </a:rPr>
              <a:t>we have</a:t>
            </a:r>
            <a:r>
              <a:rPr lang="en-US" altLang="ti-ET" sz="3000" i="1" baseline="-25000" dirty="0">
                <a:solidFill>
                  <a:schemeClr val="hlink"/>
                </a:solidFill>
              </a:rPr>
              <a:t> </a:t>
            </a:r>
            <a:r>
              <a:rPr lang="en-US" altLang="ti-ET" sz="3000" dirty="0">
                <a:solidFill>
                  <a:schemeClr val="hlink"/>
                </a:solidFill>
              </a:rPr>
              <a:t>0 </a:t>
            </a:r>
            <a:r>
              <a:rPr lang="en-US" altLang="ti-ET" sz="3000" dirty="0">
                <a:solidFill>
                  <a:schemeClr val="hlink"/>
                </a:solidFill>
                <a:sym typeface="Symbol" panose="05050102010706020507" pitchFamily="18" charset="2"/>
              </a:rPr>
              <a:t></a:t>
            </a:r>
            <a:r>
              <a:rPr lang="en-US" altLang="ti-ET" sz="3000" dirty="0">
                <a:solidFill>
                  <a:schemeClr val="hlink"/>
                </a:solidFill>
              </a:rPr>
              <a:t> </a:t>
            </a:r>
            <a:r>
              <a:rPr lang="en-US" altLang="ti-ET" sz="3000" i="1" dirty="0">
                <a:solidFill>
                  <a:schemeClr val="hlink"/>
                </a:solidFill>
              </a:rPr>
              <a:t>cg</a:t>
            </a:r>
            <a:r>
              <a:rPr lang="en-US" altLang="ti-ET" sz="3000" dirty="0">
                <a:solidFill>
                  <a:schemeClr val="hlink"/>
                </a:solidFill>
              </a:rPr>
              <a:t>(</a:t>
            </a:r>
            <a:r>
              <a:rPr lang="en-US" altLang="ti-ET" sz="3000" i="1" dirty="0">
                <a:solidFill>
                  <a:schemeClr val="hlink"/>
                </a:solidFill>
              </a:rPr>
              <a:t>n</a:t>
            </a:r>
            <a:r>
              <a:rPr lang="en-US" altLang="ti-ET" sz="3000" dirty="0">
                <a:solidFill>
                  <a:schemeClr val="hlink"/>
                </a:solidFill>
              </a:rPr>
              <a:t>) </a:t>
            </a:r>
            <a:r>
              <a:rPr lang="en-US" altLang="ti-ET" sz="3000" dirty="0">
                <a:solidFill>
                  <a:schemeClr val="hlink"/>
                </a:solidFill>
                <a:sym typeface="Symbol" panose="05050102010706020507" pitchFamily="18" charset="2"/>
              </a:rPr>
              <a:t>&lt; </a:t>
            </a:r>
            <a:r>
              <a:rPr lang="en-US" altLang="ti-ET" sz="3000" dirty="0">
                <a:solidFill>
                  <a:schemeClr val="hlink"/>
                </a:solidFill>
              </a:rPr>
              <a:t> </a:t>
            </a:r>
            <a:r>
              <a:rPr lang="en-US" altLang="ti-ET" sz="3000" i="1" dirty="0">
                <a:solidFill>
                  <a:schemeClr val="hlink"/>
                </a:solidFill>
              </a:rPr>
              <a:t>f</a:t>
            </a:r>
            <a:r>
              <a:rPr lang="en-US" altLang="ti-ET" sz="3000" dirty="0">
                <a:solidFill>
                  <a:schemeClr val="hlink"/>
                </a:solidFill>
              </a:rPr>
              <a:t>(</a:t>
            </a:r>
            <a:r>
              <a:rPr lang="en-US" altLang="ti-ET" sz="3000" i="1" dirty="0">
                <a:solidFill>
                  <a:schemeClr val="hlink"/>
                </a:solidFill>
              </a:rPr>
              <a:t>n</a:t>
            </a:r>
            <a:r>
              <a:rPr lang="en-US" altLang="ti-ET" sz="3000" dirty="0">
                <a:solidFill>
                  <a:schemeClr val="hlink"/>
                </a:solidFill>
              </a:rPr>
              <a:t>)}.</a:t>
            </a:r>
          </a:p>
        </p:txBody>
      </p:sp>
      <p:sp>
        <p:nvSpPr>
          <p:cNvPr id="446466" name="Rectangle 1026">
            <a:extLst>
              <a:ext uri="{FF2B5EF4-FFF2-40B4-BE49-F238E27FC236}">
                <a16:creationId xmlns:a16="http://schemas.microsoft.com/office/drawing/2014/main" id="{E26F601A-E26E-496B-8C40-8D4C913355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1208" y="267398"/>
            <a:ext cx="6876288" cy="820738"/>
          </a:xfrm>
        </p:spPr>
        <p:txBody>
          <a:bodyPr>
            <a:normAutofit/>
          </a:bodyPr>
          <a:lstStyle/>
          <a:p>
            <a:r>
              <a:rPr lang="en-US" altLang="ti-ET" sz="3600" b="1" i="1" dirty="0">
                <a:latin typeface="Symbol" panose="05050102010706020507" pitchFamily="18" charset="2"/>
                <a:sym typeface="Symbol" panose="05050102010706020507" pitchFamily="18" charset="2"/>
              </a:rPr>
              <a:t>w</a:t>
            </a:r>
            <a:r>
              <a:rPr lang="en-US" altLang="ti-ET" sz="3600" b="1" i="1" dirty="0">
                <a:sym typeface="Symbol" panose="05050102010706020507" pitchFamily="18" charset="2"/>
              </a:rPr>
              <a:t> </a:t>
            </a:r>
            <a:r>
              <a:rPr lang="en-US" altLang="ti-ET" sz="3600" b="1" dirty="0">
                <a:sym typeface="Symbol" panose="05050102010706020507" pitchFamily="18" charset="2"/>
              </a:rPr>
              <a:t>-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6467" name="Rectangle 1027">
                <a:extLst>
                  <a:ext uri="{FF2B5EF4-FFF2-40B4-BE49-F238E27FC236}">
                    <a16:creationId xmlns:a16="http://schemas.microsoft.com/office/drawing/2014/main" id="{04F5C4DF-9452-4910-9CFE-FB6A02EE3486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21207" y="3910634"/>
                <a:ext cx="11057879" cy="267996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ti-ET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ti-ET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ti-ET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ti-ET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becomes arbitrarily large  relative to </a:t>
                </a:r>
                <a:r>
                  <a:rPr lang="en-US" altLang="ti-ET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altLang="ti-ET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ti-ET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ti-ET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ti-ET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ti-ET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:r>
                  <a:rPr lang="en-US" altLang="ti-ET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en-US" altLang="ti-ET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approaches infinity: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ti-ET" sz="3400" i="1" dirty="0">
                    <a:solidFill>
                      <a:srgbClr val="FF33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</a:t>
                </a:r>
                <a:r>
                  <a:rPr lang="pt-BR" altLang="ti-ET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altLang="ti-ET" sz="3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altLang="ti-ET" sz="36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altLang="ti-ET" sz="360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pt-BR" altLang="ti-ET" sz="36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pt-BR" altLang="ti-ET" sz="36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pt-BR" altLang="ti-ET" sz="3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altLang="ti-ET" sz="3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ti-ET" sz="3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  <m:r>
                                  <a:rPr lang="en-US" altLang="ti-ET" sz="3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ti-ET" sz="3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US" altLang="ti-ET" sz="3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ti-ET" sz="3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  <m:r>
                                  <a:rPr lang="en-US" altLang="ti-ET" sz="3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ti-ET" sz="3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US" altLang="ti-ET" sz="3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  <m:r>
                          <a:rPr lang="en-US" altLang="ti-ET" sz="3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ti-ET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e>
                    </m:func>
                    <m:r>
                      <a:rPr lang="en-US" altLang="ti-ET" sz="3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ti-ET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ti-ET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altLang="ti-ET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ti-ET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ti-ET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is a</a:t>
                </a:r>
                <a:r>
                  <a:rPr lang="en-US" altLang="ti-ET" sz="2800" i="1" dirty="0">
                    <a:solidFill>
                      <a:srgbClr val="3DDE2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ti-ET" sz="2800" b="1" i="1" dirty="0">
                    <a:solidFill>
                      <a:srgbClr val="CC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 bound</a:t>
                </a:r>
                <a:r>
                  <a:rPr lang="en-US" altLang="ti-ET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:r>
                  <a:rPr lang="en-US" altLang="ti-ET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ti-ET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ti-ET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ti-ET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ti-ET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ti-ET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is not asymptotically tight.</a:t>
                </a:r>
              </a:p>
            </p:txBody>
          </p:sp>
        </mc:Choice>
        <mc:Fallback xmlns="">
          <p:sp>
            <p:nvSpPr>
              <p:cNvPr id="446467" name="Rectangle 1027">
                <a:extLst>
                  <a:ext uri="{FF2B5EF4-FFF2-40B4-BE49-F238E27FC236}">
                    <a16:creationId xmlns:a16="http://schemas.microsoft.com/office/drawing/2014/main" id="{04F5C4DF-9452-4910-9CFE-FB6A02EE34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21207" y="3910634"/>
                <a:ext cx="11057879" cy="2679968"/>
              </a:xfrm>
              <a:blipFill>
                <a:blip r:embed="rId3"/>
                <a:stretch>
                  <a:fillRect l="-937" b="-1822"/>
                </a:stretch>
              </a:blipFill>
            </p:spPr>
            <p:txBody>
              <a:bodyPr/>
              <a:lstStyle/>
              <a:p>
                <a:r>
                  <a:rPr lang="ti-E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6468" name="Text Box 1028">
            <a:extLst>
              <a:ext uri="{FF2B5EF4-FFF2-40B4-BE49-F238E27FC236}">
                <a16:creationId xmlns:a16="http://schemas.microsoft.com/office/drawing/2014/main" id="{86AB36A3-B613-4EF3-97A1-D11F0EF2B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8189" y="84931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ti-ET" altLang="ti-ET"/>
          </a:p>
        </p:txBody>
      </p:sp>
      <p:sp>
        <p:nvSpPr>
          <p:cNvPr id="446470" name="Text Box 1030">
            <a:extLst>
              <a:ext uri="{FF2B5EF4-FFF2-40B4-BE49-F238E27FC236}">
                <a16:creationId xmlns:a16="http://schemas.microsoft.com/office/drawing/2014/main" id="{4A941477-7C0D-4359-878F-2C1B98A79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07" y="1406485"/>
            <a:ext cx="63929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ti-ET" sz="2400" dirty="0"/>
              <a:t>For a given function </a:t>
            </a:r>
            <a:r>
              <a:rPr lang="en-US" altLang="ti-ET" sz="2400" i="1" dirty="0"/>
              <a:t>g</a:t>
            </a:r>
            <a:r>
              <a:rPr lang="en-US" altLang="ti-ET" sz="2400" dirty="0"/>
              <a:t>(</a:t>
            </a:r>
            <a:r>
              <a:rPr lang="en-US" altLang="ti-ET" sz="2400" i="1" dirty="0"/>
              <a:t>n</a:t>
            </a:r>
            <a:r>
              <a:rPr lang="en-US" altLang="ti-ET" sz="2400" dirty="0"/>
              <a:t>), the set little-omega: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>
            <a:extLst>
              <a:ext uri="{FF2B5EF4-FFF2-40B4-BE49-F238E27FC236}">
                <a16:creationId xmlns:a16="http://schemas.microsoft.com/office/drawing/2014/main" id="{118EEE0F-ACE8-479D-ABAD-2C07062149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99661" y="357039"/>
            <a:ext cx="10992678" cy="829718"/>
          </a:xfrm>
        </p:spPr>
        <p:txBody>
          <a:bodyPr>
            <a:normAutofit/>
          </a:bodyPr>
          <a:lstStyle/>
          <a:p>
            <a:r>
              <a:rPr lang="en-US" altLang="ti-ET" sz="3600" b="1" dirty="0"/>
              <a:t>Limits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7BD33317-8C8E-4979-82DA-CC0A7FAECF1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08991" y="1590024"/>
                <a:ext cx="3674166" cy="1747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ti-ET" sz="32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altLang="ti-ET" sz="32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altLang="ti-ET" sz="320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altLang="ti-ET" sz="32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pt-BR" altLang="ti-ET" sz="32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pt-BR" altLang="ti-ET" sz="3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altLang="ti-ET" sz="3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ti-ET" sz="3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  <m:r>
                                    <a:rPr lang="en-US" altLang="ti-ET" sz="3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ti-ET" sz="3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ti-ET" sz="3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ti-ET" sz="3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  <m:r>
                                    <a:rPr lang="en-US" altLang="ti-ET" sz="3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ti-ET" sz="3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ti-ET" sz="3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ti-ET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ti-E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altLang="ti-ET" sz="3200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7BD33317-8C8E-4979-82DA-CC0A7FAEC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91" y="1590024"/>
                <a:ext cx="3674166" cy="17470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i-E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886B81FB-4DCC-4535-B394-8BE96571251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638439" y="2159587"/>
                <a:ext cx="3139938" cy="6029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ti-ET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ti-E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ti-ET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ti-ET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ti-ET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ti-ET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ti-ET" sz="3000" b="1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ti-ET" sz="3000" dirty="0">
                    <a:latin typeface="Symbol" panose="05050102010706020507" pitchFamily="18" charset="2"/>
                    <a:sym typeface="Symbol" panose="05050102010706020507" pitchFamily="18" charset="2"/>
                  </a:rPr>
                  <a:t>Î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ti-ET" sz="3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a:rPr lang="en-US" altLang="ti-ET" sz="3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ti-ET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US" altLang="ti-ET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ti-ET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ti-ET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ti-ET" sz="3600" b="1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ti-ET" sz="3000" b="1" i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886B81FB-4DCC-4535-B394-8BE965712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439" y="2159587"/>
                <a:ext cx="3139938" cy="602996"/>
              </a:xfrm>
              <a:prstGeom prst="rect">
                <a:avLst/>
              </a:prstGeom>
              <a:blipFill>
                <a:blip r:embed="rId4"/>
                <a:stretch>
                  <a:fillRect t="-8081" b="-16162"/>
                </a:stretch>
              </a:blipFill>
            </p:spPr>
            <p:txBody>
              <a:bodyPr/>
              <a:lstStyle/>
              <a:p>
                <a:r>
                  <a:rPr lang="ti-E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75F02A72-AB9F-426D-9004-819D255C51F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638440" y="4806276"/>
                <a:ext cx="3139937" cy="6029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ti-ET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ti-ET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ti-ET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ti-ET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ti-ET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ti-ET" sz="3000" b="1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ti-ET" sz="3000" dirty="0">
                    <a:latin typeface="Symbol" panose="05050102010706020507" pitchFamily="18" charset="2"/>
                    <a:sym typeface="Symbol" panose="05050102010706020507" pitchFamily="18" charset="2"/>
                  </a:rPr>
                  <a:t>Î</a:t>
                </a:r>
                <a:r>
                  <a:rPr lang="en-US" altLang="ti-ET" sz="3000" i="1" dirty="0">
                    <a:latin typeface="Symbol" panose="05050102010706020507" pitchFamily="18" charset="2"/>
                    <a:sym typeface="Symbol" panose="05050102010706020507" pitchFamily="18" charset="2"/>
                  </a:rPr>
                  <a:t> w</a:t>
                </a:r>
                <a14:m>
                  <m:oMath xmlns:m="http://schemas.openxmlformats.org/officeDocument/2006/math">
                    <m:r>
                      <a:rPr lang="en-US" altLang="ti-ET" sz="3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ti-ET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US" altLang="ti-ET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ti-ET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ti-ET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ti-ET" sz="3600" b="1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ti-ET" sz="3000" b="1" i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75F02A72-AB9F-426D-9004-819D255C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440" y="4806276"/>
                <a:ext cx="3139937" cy="602996"/>
              </a:xfrm>
              <a:prstGeom prst="rect">
                <a:avLst/>
              </a:prstGeom>
              <a:blipFill>
                <a:blip r:embed="rId5"/>
                <a:stretch>
                  <a:fillRect t="-8081" b="-16162"/>
                </a:stretch>
              </a:blipFill>
            </p:spPr>
            <p:txBody>
              <a:bodyPr/>
              <a:lstStyle/>
              <a:p>
                <a:r>
                  <a:rPr lang="ti-E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0AE15443-9196-48A9-98E3-94636D3FEA6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99661" y="4314370"/>
                <a:ext cx="3139937" cy="15868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ti-ET" sz="32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altLang="ti-ET" sz="32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altLang="ti-ET" sz="320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altLang="ti-ET" sz="32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pt-BR" altLang="ti-ET" sz="32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pt-BR" altLang="ti-ET" sz="3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altLang="ti-ET" sz="3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ti-ET" sz="3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  <m:r>
                                    <a:rPr lang="en-US" altLang="ti-ET" sz="3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ti-ET" sz="3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ti-ET" sz="3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ti-ET" sz="3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  <m:r>
                                    <a:rPr lang="en-US" altLang="ti-ET" sz="3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ti-ET" sz="3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ti-ET" sz="3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ti-ET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ti-E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e>
                      </m:func>
                    </m:oMath>
                  </m:oMathPara>
                </a14:m>
                <a:endParaRPr lang="en-US" altLang="ti-ET" sz="3000" baseline="30000" dirty="0"/>
              </a:p>
              <a:p>
                <a:pPr>
                  <a:spcBef>
                    <a:spcPct val="0"/>
                  </a:spcBef>
                </a:pPr>
                <a:endParaRPr lang="en-US" altLang="ti-ET" sz="3000" baseline="30000" dirty="0"/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0AE15443-9196-48A9-98E3-94636D3FE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61" y="4314370"/>
                <a:ext cx="3139937" cy="15868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i-E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F4CCBF0-D87B-4D0D-AEAB-4FEC687475D1}"/>
              </a:ext>
            </a:extLst>
          </p:cNvPr>
          <p:cNvSpPr txBox="1"/>
          <p:nvPr/>
        </p:nvSpPr>
        <p:spPr>
          <a:xfrm>
            <a:off x="1678843" y="3429000"/>
            <a:ext cx="59930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2n = o(n</a:t>
            </a:r>
            <a:r>
              <a:rPr lang="en-US" altLang="en-US" sz="2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2n</a:t>
            </a:r>
            <a:r>
              <a:rPr lang="en-US" altLang="en-US" sz="2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not o(n</a:t>
            </a:r>
            <a:r>
              <a:rPr lang="en-US" altLang="en-US" sz="2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ti-ET" sz="2800" i="1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>
            <a:extLst>
              <a:ext uri="{FF2B5EF4-FFF2-40B4-BE49-F238E27FC236}">
                <a16:creationId xmlns:a16="http://schemas.microsoft.com/office/drawing/2014/main" id="{1B7C6021-21EA-4B4A-9D01-FEAF612AB1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i-ET"/>
              <a:t>Comparison of Functions</a:t>
            </a:r>
          </a:p>
        </p:txBody>
      </p:sp>
      <p:sp>
        <p:nvSpPr>
          <p:cNvPr id="329731" name="Rectangle 3">
            <a:extLst>
              <a:ext uri="{FF2B5EF4-FFF2-40B4-BE49-F238E27FC236}">
                <a16:creationId xmlns:a16="http://schemas.microsoft.com/office/drawing/2014/main" id="{3CF54532-138B-4BB3-A862-C5799946AB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6934" y="1386993"/>
            <a:ext cx="3875432" cy="5022951"/>
          </a:xfrm>
        </p:spPr>
        <p:txBody>
          <a:bodyPr>
            <a:no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f 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 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  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O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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  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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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  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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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  =  b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o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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  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w 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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  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ti-E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>
            <a:extLst>
              <a:ext uri="{FF2B5EF4-FFF2-40B4-BE49-F238E27FC236}">
                <a16:creationId xmlns:a16="http://schemas.microsoft.com/office/drawing/2014/main" id="{D499F5FB-66C7-492F-9BF5-EE84EBFAD8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i-ET" sz="3600" b="1" dirty="0"/>
              <a:t>Properties</a:t>
            </a:r>
          </a:p>
        </p:txBody>
      </p:sp>
      <p:sp>
        <p:nvSpPr>
          <p:cNvPr id="369667" name="Rectangle 3">
            <a:extLst>
              <a:ext uri="{FF2B5EF4-FFF2-40B4-BE49-F238E27FC236}">
                <a16:creationId xmlns:a16="http://schemas.microsoft.com/office/drawing/2014/main" id="{C61EE3A7-4EFD-459A-A262-1E61EC9939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74235" y="1321905"/>
            <a:ext cx="8992013" cy="294715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= 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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g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))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&amp; g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= 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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h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))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f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= 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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h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))</a:t>
            </a:r>
            <a:endParaRPr lang="en-US" altLang="ti-ET" sz="2600" i="1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= 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g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))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&amp; g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= 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h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))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f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= 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h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= 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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g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))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&amp; g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= 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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h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))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f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= 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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h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))</a:t>
            </a:r>
            <a:endParaRPr lang="en-US" altLang="ti-ET" sz="2600" i="1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= 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 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g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))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&amp; g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= 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 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h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))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f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= 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 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h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= 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g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))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&amp; g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= 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h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))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f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= 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h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))</a:t>
            </a:r>
            <a:r>
              <a:rPr lang="en-US" altLang="ti-ET" sz="28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lang="en-US" altLang="ti-ET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25FACF3-78AB-4DA9-B42B-89F44FC99B80}"/>
              </a:ext>
            </a:extLst>
          </p:cNvPr>
          <p:cNvSpPr txBox="1">
            <a:spLocks noChangeArrowheads="1"/>
          </p:cNvSpPr>
          <p:nvPr/>
        </p:nvSpPr>
        <p:spPr>
          <a:xfrm>
            <a:off x="526774" y="2475441"/>
            <a:ext cx="2047461" cy="64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pt-BR" altLang="ti-ET" sz="2800" b="1" dirty="0">
                <a:solidFill>
                  <a:srgbClr val="CC000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Transitivity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ti-ET" sz="2600" dirty="0">
              <a:solidFill>
                <a:schemeClr val="hlink"/>
              </a:solidFill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ti-ET" sz="2800" dirty="0">
              <a:solidFill>
                <a:schemeClr val="hlink"/>
              </a:solidFill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24B71EA-023F-49BC-AA9B-B8E598D7CB85}"/>
              </a:ext>
            </a:extLst>
          </p:cNvPr>
          <p:cNvSpPr txBox="1">
            <a:spLocks noChangeArrowheads="1"/>
          </p:cNvSpPr>
          <p:nvPr/>
        </p:nvSpPr>
        <p:spPr>
          <a:xfrm>
            <a:off x="625753" y="5108023"/>
            <a:ext cx="1779518" cy="487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</a:pPr>
            <a:r>
              <a:rPr lang="pt-BR" altLang="ti-ET" sz="2400" b="1" dirty="0">
                <a:solidFill>
                  <a:srgbClr val="CC000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Reflexivity</a:t>
            </a:r>
            <a:endParaRPr lang="pt-BR" altLang="ti-ET" sz="2400" dirty="0">
              <a:solidFill>
                <a:schemeClr val="hlink"/>
              </a:solidFill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1C79F3B-11CE-44C8-92A4-E580CC5DBDE3}"/>
              </a:ext>
            </a:extLst>
          </p:cNvPr>
          <p:cNvSpPr txBox="1">
            <a:spLocks noChangeArrowheads="1"/>
          </p:cNvSpPr>
          <p:nvPr/>
        </p:nvSpPr>
        <p:spPr>
          <a:xfrm>
            <a:off x="2494722" y="4660416"/>
            <a:ext cx="3339548" cy="1869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pt-BR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</a:t>
            </a:r>
            <a:r>
              <a:rPr lang="pt-BR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pt-BR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pt-BR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pt-BR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= </a:t>
            </a:r>
            <a:r>
              <a:rPr lang="pt-BR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</a:t>
            </a:r>
            <a:r>
              <a:rPr lang="pt-BR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pt-BR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</a:t>
            </a:r>
            <a:r>
              <a:rPr lang="pt-BR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pt-BR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pt-BR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pt-BR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</a:t>
            </a:r>
            <a:r>
              <a:rPr lang="pt-BR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pt-BR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pt-BR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pt-BR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= </a:t>
            </a:r>
            <a:r>
              <a:rPr lang="pt-BR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pt-BR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pt-BR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</a:t>
            </a:r>
            <a:r>
              <a:rPr lang="pt-BR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pt-BR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pt-BR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pt-BR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</a:t>
            </a:r>
            <a:r>
              <a:rPr lang="pt-BR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pt-BR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pt-BR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pt-BR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 = </a:t>
            </a:r>
            <a:r>
              <a:rPr lang="pt-BR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</a:t>
            </a:r>
            <a:r>
              <a:rPr lang="pt-BR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pt-BR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</a:t>
            </a:r>
            <a:r>
              <a:rPr lang="pt-BR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pt-BR" altLang="ti-ET" sz="26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pt-BR" altLang="ti-ET" sz="26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>
            <a:extLst>
              <a:ext uri="{FF2B5EF4-FFF2-40B4-BE49-F238E27FC236}">
                <a16:creationId xmlns:a16="http://schemas.microsoft.com/office/drawing/2014/main" id="{858A26FE-C4FB-4C59-84B3-AFB82FDA1B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i-ET"/>
              <a:t>Properties</a:t>
            </a:r>
          </a:p>
        </p:txBody>
      </p:sp>
      <p:sp>
        <p:nvSpPr>
          <p:cNvPr id="481283" name="Rectangle 3">
            <a:extLst>
              <a:ext uri="{FF2B5EF4-FFF2-40B4-BE49-F238E27FC236}">
                <a16:creationId xmlns:a16="http://schemas.microsoft.com/office/drawing/2014/main" id="{7E991315-CB7E-4E4E-913B-00A6F97264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6165" y="1282148"/>
            <a:ext cx="10972800" cy="5257800"/>
          </a:xfrm>
        </p:spPr>
        <p:txBody>
          <a:bodyPr>
            <a:normAutofit/>
          </a:bodyPr>
          <a:lstStyle/>
          <a:p>
            <a:r>
              <a:rPr lang="en-US" altLang="ti-ET" sz="2800" b="1" dirty="0">
                <a:solidFill>
                  <a:srgbClr val="CC0000"/>
                </a:solidFill>
              </a:rPr>
              <a:t>Symmetry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ti-ET" sz="2800" i="1" dirty="0">
                <a:solidFill>
                  <a:schemeClr val="hlink"/>
                </a:solidFill>
              </a:rPr>
              <a:t>	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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2800" i="1" dirty="0" err="1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iff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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ti-ET" sz="2800" dirty="0">
              <a:solidFill>
                <a:schemeClr val="hlin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i-ET" sz="2800" b="1" dirty="0">
                <a:solidFill>
                  <a:srgbClr val="CC0000"/>
                </a:solidFill>
              </a:rPr>
              <a:t>Complementarity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ti-ET" sz="2800" i="1" dirty="0">
                <a:solidFill>
                  <a:schemeClr val="hlink"/>
                </a:solidFill>
              </a:rPr>
              <a:t>     f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2800" i="1" dirty="0" err="1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iff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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f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 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2800" i="1" dirty="0" err="1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iff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ti-ET" sz="2800" i="1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>
            <a:extLst>
              <a:ext uri="{FF2B5EF4-FFF2-40B4-BE49-F238E27FC236}">
                <a16:creationId xmlns:a16="http://schemas.microsoft.com/office/drawing/2014/main" id="{A88AE0D8-79B8-4F77-8E6F-F7EBF45631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i-ET"/>
              <a:t>Monotonicity</a:t>
            </a:r>
          </a:p>
        </p:txBody>
      </p:sp>
      <p:sp>
        <p:nvSpPr>
          <p:cNvPr id="461827" name="Rectangle 3">
            <a:extLst>
              <a:ext uri="{FF2B5EF4-FFF2-40B4-BE49-F238E27FC236}">
                <a16:creationId xmlns:a16="http://schemas.microsoft.com/office/drawing/2014/main" id="{2A5BBCA6-140D-4AE2-B474-FF8CF702C9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6225" y="1232453"/>
            <a:ext cx="10982739" cy="5317434"/>
          </a:xfrm>
        </p:spPr>
        <p:txBody>
          <a:bodyPr>
            <a:normAutofit/>
          </a:bodyPr>
          <a:lstStyle/>
          <a:p>
            <a:r>
              <a:rPr lang="en-US" altLang="ti-ET" sz="2400" i="1" dirty="0"/>
              <a:t>f</a:t>
            </a:r>
            <a:r>
              <a:rPr lang="en-US" altLang="ti-ET" sz="2400" dirty="0"/>
              <a:t>(</a:t>
            </a:r>
            <a:r>
              <a:rPr lang="en-US" altLang="ti-ET" sz="2400" i="1" dirty="0"/>
              <a:t>n</a:t>
            </a:r>
            <a:r>
              <a:rPr lang="en-US" altLang="ti-ET" sz="2400" dirty="0"/>
              <a:t>) is </a:t>
            </a:r>
          </a:p>
          <a:p>
            <a:pPr lvl="1"/>
            <a:r>
              <a:rPr lang="en-US" altLang="ti-ET" sz="2400" b="1" dirty="0">
                <a:solidFill>
                  <a:srgbClr val="CC0000"/>
                </a:solidFill>
              </a:rPr>
              <a:t>monotonically increasing</a:t>
            </a:r>
            <a:r>
              <a:rPr lang="en-US" altLang="ti-ET" sz="2400" dirty="0"/>
              <a:t> if </a:t>
            </a:r>
            <a:r>
              <a:rPr lang="en-US" altLang="ti-ET" sz="2400" i="1" dirty="0"/>
              <a:t>m </a:t>
            </a:r>
            <a:r>
              <a:rPr lang="en-US" altLang="ti-ET" sz="2400" dirty="0">
                <a:sym typeface="Symbol" panose="05050102010706020507" pitchFamily="18" charset="2"/>
              </a:rPr>
              <a:t> </a:t>
            </a:r>
            <a:r>
              <a:rPr lang="en-US" altLang="ti-ET" sz="2400" i="1" dirty="0">
                <a:sym typeface="Symbol" panose="05050102010706020507" pitchFamily="18" charset="2"/>
              </a:rPr>
              <a:t>n </a:t>
            </a:r>
            <a:r>
              <a:rPr lang="en-US" altLang="ti-ET" sz="2400" dirty="0">
                <a:sym typeface="Symbol" panose="05050102010706020507" pitchFamily="18" charset="2"/>
              </a:rPr>
              <a:t> </a:t>
            </a:r>
            <a:r>
              <a:rPr lang="en-US" altLang="ti-ET" sz="2400" i="1" dirty="0">
                <a:sym typeface="Symbol" panose="05050102010706020507" pitchFamily="18" charset="2"/>
              </a:rPr>
              <a:t>f</a:t>
            </a:r>
            <a:r>
              <a:rPr lang="en-US" altLang="ti-ET" sz="2400" dirty="0">
                <a:sym typeface="Symbol" panose="05050102010706020507" pitchFamily="18" charset="2"/>
              </a:rPr>
              <a:t>(</a:t>
            </a:r>
            <a:r>
              <a:rPr lang="en-US" altLang="ti-ET" sz="2400" i="1" dirty="0">
                <a:sym typeface="Symbol" panose="05050102010706020507" pitchFamily="18" charset="2"/>
              </a:rPr>
              <a:t>m</a:t>
            </a:r>
            <a:r>
              <a:rPr lang="en-US" altLang="ti-ET" sz="2400" dirty="0">
                <a:sym typeface="Symbol" panose="05050102010706020507" pitchFamily="18" charset="2"/>
              </a:rPr>
              <a:t>)  </a:t>
            </a:r>
            <a:r>
              <a:rPr lang="en-US" altLang="ti-ET" sz="2400" i="1" dirty="0">
                <a:sym typeface="Symbol" panose="05050102010706020507" pitchFamily="18" charset="2"/>
              </a:rPr>
              <a:t>f</a:t>
            </a:r>
            <a:r>
              <a:rPr lang="en-US" altLang="ti-ET" sz="2400" dirty="0">
                <a:sym typeface="Symbol" panose="05050102010706020507" pitchFamily="18" charset="2"/>
              </a:rPr>
              <a:t>(</a:t>
            </a:r>
            <a:r>
              <a:rPr lang="en-US" altLang="ti-ET" sz="2400" i="1" dirty="0">
                <a:sym typeface="Symbol" panose="05050102010706020507" pitchFamily="18" charset="2"/>
              </a:rPr>
              <a:t>n</a:t>
            </a:r>
            <a:r>
              <a:rPr lang="en-US" altLang="ti-ET" sz="2400" dirty="0">
                <a:sym typeface="Symbol" panose="05050102010706020507" pitchFamily="18" charset="2"/>
              </a:rPr>
              <a:t>).</a:t>
            </a:r>
          </a:p>
          <a:p>
            <a:pPr lvl="1"/>
            <a:r>
              <a:rPr lang="en-US" altLang="ti-ET" sz="2400" b="1" dirty="0">
                <a:solidFill>
                  <a:srgbClr val="CC0000"/>
                </a:solidFill>
              </a:rPr>
              <a:t>monotonically decreasing</a:t>
            </a:r>
            <a:r>
              <a:rPr lang="en-US" altLang="ti-ET" sz="2400" dirty="0"/>
              <a:t> if </a:t>
            </a:r>
            <a:r>
              <a:rPr lang="en-US" altLang="ti-ET" sz="2400" i="1" dirty="0"/>
              <a:t>m </a:t>
            </a:r>
            <a:r>
              <a:rPr lang="en-US" altLang="ti-ET" sz="2400" dirty="0">
                <a:sym typeface="Symbol" panose="05050102010706020507" pitchFamily="18" charset="2"/>
              </a:rPr>
              <a:t> </a:t>
            </a:r>
            <a:r>
              <a:rPr lang="en-US" altLang="ti-ET" sz="2400" i="1" dirty="0">
                <a:sym typeface="Symbol" panose="05050102010706020507" pitchFamily="18" charset="2"/>
              </a:rPr>
              <a:t>n </a:t>
            </a:r>
            <a:r>
              <a:rPr lang="en-US" altLang="ti-ET" sz="2400" dirty="0">
                <a:sym typeface="Symbol" panose="05050102010706020507" pitchFamily="18" charset="2"/>
              </a:rPr>
              <a:t> </a:t>
            </a:r>
            <a:r>
              <a:rPr lang="en-US" altLang="ti-ET" sz="2400" i="1" dirty="0">
                <a:sym typeface="Symbol" panose="05050102010706020507" pitchFamily="18" charset="2"/>
              </a:rPr>
              <a:t>f</a:t>
            </a:r>
            <a:r>
              <a:rPr lang="en-US" altLang="ti-ET" sz="2400" dirty="0">
                <a:sym typeface="Symbol" panose="05050102010706020507" pitchFamily="18" charset="2"/>
              </a:rPr>
              <a:t>(</a:t>
            </a:r>
            <a:r>
              <a:rPr lang="en-US" altLang="ti-ET" sz="2400" i="1" dirty="0">
                <a:sym typeface="Symbol" panose="05050102010706020507" pitchFamily="18" charset="2"/>
              </a:rPr>
              <a:t>m</a:t>
            </a:r>
            <a:r>
              <a:rPr lang="en-US" altLang="ti-ET" sz="2400" dirty="0">
                <a:sym typeface="Symbol" panose="05050102010706020507" pitchFamily="18" charset="2"/>
              </a:rPr>
              <a:t>)  </a:t>
            </a:r>
            <a:r>
              <a:rPr lang="en-US" altLang="ti-ET" sz="2400" i="1" dirty="0">
                <a:sym typeface="Symbol" panose="05050102010706020507" pitchFamily="18" charset="2"/>
              </a:rPr>
              <a:t>f</a:t>
            </a:r>
            <a:r>
              <a:rPr lang="en-US" altLang="ti-ET" sz="2400" dirty="0">
                <a:sym typeface="Symbol" panose="05050102010706020507" pitchFamily="18" charset="2"/>
              </a:rPr>
              <a:t>(</a:t>
            </a:r>
            <a:r>
              <a:rPr lang="en-US" altLang="ti-ET" sz="2400" i="1" dirty="0">
                <a:sym typeface="Symbol" panose="05050102010706020507" pitchFamily="18" charset="2"/>
              </a:rPr>
              <a:t>n</a:t>
            </a:r>
            <a:r>
              <a:rPr lang="en-US" altLang="ti-ET" sz="2400" dirty="0">
                <a:sym typeface="Symbol" panose="05050102010706020507" pitchFamily="18" charset="2"/>
              </a:rPr>
              <a:t>).</a:t>
            </a:r>
          </a:p>
          <a:p>
            <a:pPr lvl="1"/>
            <a:r>
              <a:rPr lang="en-US" altLang="ti-ET" sz="2400" b="1" dirty="0">
                <a:solidFill>
                  <a:srgbClr val="CC0000"/>
                </a:solidFill>
              </a:rPr>
              <a:t>strictly increasing</a:t>
            </a:r>
            <a:r>
              <a:rPr lang="en-US" altLang="ti-ET" sz="2400" dirty="0"/>
              <a:t> if </a:t>
            </a:r>
            <a:r>
              <a:rPr lang="en-US" altLang="ti-ET" sz="2400" i="1" dirty="0"/>
              <a:t>m </a:t>
            </a:r>
            <a:r>
              <a:rPr lang="en-US" altLang="ti-ET" sz="2400" dirty="0">
                <a:sym typeface="Symbol" panose="05050102010706020507" pitchFamily="18" charset="2"/>
              </a:rPr>
              <a:t>&lt; </a:t>
            </a:r>
            <a:r>
              <a:rPr lang="en-US" altLang="ti-ET" sz="2400" i="1" dirty="0">
                <a:sym typeface="Symbol" panose="05050102010706020507" pitchFamily="18" charset="2"/>
              </a:rPr>
              <a:t>n </a:t>
            </a:r>
            <a:r>
              <a:rPr lang="en-US" altLang="ti-ET" sz="2400" dirty="0">
                <a:sym typeface="Symbol" panose="05050102010706020507" pitchFamily="18" charset="2"/>
              </a:rPr>
              <a:t> </a:t>
            </a:r>
            <a:r>
              <a:rPr lang="en-US" altLang="ti-ET" sz="2400" i="1" dirty="0">
                <a:sym typeface="Symbol" panose="05050102010706020507" pitchFamily="18" charset="2"/>
              </a:rPr>
              <a:t>f</a:t>
            </a:r>
            <a:r>
              <a:rPr lang="en-US" altLang="ti-ET" sz="2400" dirty="0">
                <a:sym typeface="Symbol" panose="05050102010706020507" pitchFamily="18" charset="2"/>
              </a:rPr>
              <a:t>(</a:t>
            </a:r>
            <a:r>
              <a:rPr lang="en-US" altLang="ti-ET" sz="2400" i="1" dirty="0">
                <a:sym typeface="Symbol" panose="05050102010706020507" pitchFamily="18" charset="2"/>
              </a:rPr>
              <a:t>m</a:t>
            </a:r>
            <a:r>
              <a:rPr lang="en-US" altLang="ti-ET" sz="2400" dirty="0">
                <a:sym typeface="Symbol" panose="05050102010706020507" pitchFamily="18" charset="2"/>
              </a:rPr>
              <a:t>) &lt; </a:t>
            </a:r>
            <a:r>
              <a:rPr lang="en-US" altLang="ti-ET" sz="2400" i="1" dirty="0">
                <a:sym typeface="Symbol" panose="05050102010706020507" pitchFamily="18" charset="2"/>
              </a:rPr>
              <a:t>f</a:t>
            </a:r>
            <a:r>
              <a:rPr lang="en-US" altLang="ti-ET" sz="2400" dirty="0">
                <a:sym typeface="Symbol" panose="05050102010706020507" pitchFamily="18" charset="2"/>
              </a:rPr>
              <a:t>(</a:t>
            </a:r>
            <a:r>
              <a:rPr lang="en-US" altLang="ti-ET" sz="2400" i="1" dirty="0">
                <a:sym typeface="Symbol" panose="05050102010706020507" pitchFamily="18" charset="2"/>
              </a:rPr>
              <a:t>n</a:t>
            </a:r>
            <a:r>
              <a:rPr lang="en-US" altLang="ti-ET" sz="2400" dirty="0">
                <a:sym typeface="Symbol" panose="05050102010706020507" pitchFamily="18" charset="2"/>
              </a:rPr>
              <a:t>).</a:t>
            </a:r>
          </a:p>
          <a:p>
            <a:pPr lvl="1"/>
            <a:r>
              <a:rPr lang="en-US" altLang="ti-ET" sz="2400" b="1" dirty="0">
                <a:solidFill>
                  <a:srgbClr val="CC0000"/>
                </a:solidFill>
              </a:rPr>
              <a:t>strictly decreasing</a:t>
            </a:r>
            <a:r>
              <a:rPr lang="en-US" altLang="ti-ET" sz="2400" dirty="0"/>
              <a:t> if </a:t>
            </a:r>
            <a:r>
              <a:rPr lang="en-US" altLang="ti-ET" sz="2400" i="1" dirty="0"/>
              <a:t>m </a:t>
            </a:r>
            <a:r>
              <a:rPr lang="en-US" altLang="ti-ET" sz="2400" dirty="0">
                <a:sym typeface="Symbol" panose="05050102010706020507" pitchFamily="18" charset="2"/>
              </a:rPr>
              <a:t>&gt; </a:t>
            </a:r>
            <a:r>
              <a:rPr lang="en-US" altLang="ti-ET" sz="2400" i="1" dirty="0">
                <a:sym typeface="Symbol" panose="05050102010706020507" pitchFamily="18" charset="2"/>
              </a:rPr>
              <a:t>n </a:t>
            </a:r>
            <a:r>
              <a:rPr lang="en-US" altLang="ti-ET" sz="2400" dirty="0">
                <a:sym typeface="Symbol" panose="05050102010706020507" pitchFamily="18" charset="2"/>
              </a:rPr>
              <a:t> </a:t>
            </a:r>
            <a:r>
              <a:rPr lang="en-US" altLang="ti-ET" sz="2400" i="1" dirty="0">
                <a:sym typeface="Symbol" panose="05050102010706020507" pitchFamily="18" charset="2"/>
              </a:rPr>
              <a:t>f</a:t>
            </a:r>
            <a:r>
              <a:rPr lang="en-US" altLang="ti-ET" sz="2400" dirty="0">
                <a:sym typeface="Symbol" panose="05050102010706020507" pitchFamily="18" charset="2"/>
              </a:rPr>
              <a:t>(</a:t>
            </a:r>
            <a:r>
              <a:rPr lang="en-US" altLang="ti-ET" sz="2400" i="1" dirty="0">
                <a:sym typeface="Symbol" panose="05050102010706020507" pitchFamily="18" charset="2"/>
              </a:rPr>
              <a:t>m</a:t>
            </a:r>
            <a:r>
              <a:rPr lang="en-US" altLang="ti-ET" sz="2400" dirty="0">
                <a:sym typeface="Symbol" panose="05050102010706020507" pitchFamily="18" charset="2"/>
              </a:rPr>
              <a:t>) &gt; </a:t>
            </a:r>
            <a:r>
              <a:rPr lang="en-US" altLang="ti-ET" sz="2400" i="1" dirty="0">
                <a:sym typeface="Symbol" panose="05050102010706020507" pitchFamily="18" charset="2"/>
              </a:rPr>
              <a:t>f</a:t>
            </a:r>
            <a:r>
              <a:rPr lang="en-US" altLang="ti-ET" sz="2400" dirty="0">
                <a:sym typeface="Symbol" panose="05050102010706020507" pitchFamily="18" charset="2"/>
              </a:rPr>
              <a:t>(</a:t>
            </a:r>
            <a:r>
              <a:rPr lang="en-US" altLang="ti-ET" sz="2400" i="1" dirty="0">
                <a:sym typeface="Symbol" panose="05050102010706020507" pitchFamily="18" charset="2"/>
              </a:rPr>
              <a:t>n</a:t>
            </a:r>
            <a:r>
              <a:rPr lang="en-US" altLang="ti-ET" sz="2400" dirty="0">
                <a:sym typeface="Symbol" panose="05050102010706020507" pitchFamily="18" charset="2"/>
              </a:rPr>
              <a:t>).</a:t>
            </a:r>
          </a:p>
          <a:p>
            <a:pPr lvl="1"/>
            <a:endParaRPr lang="en-US" altLang="ti-ET" sz="2400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>
            <a:extLst>
              <a:ext uri="{FF2B5EF4-FFF2-40B4-BE49-F238E27FC236}">
                <a16:creationId xmlns:a16="http://schemas.microsoft.com/office/drawing/2014/main" id="{27038DFE-715C-4846-A0FC-E6BA504BF6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i-ET"/>
              <a:t>Exponentials</a:t>
            </a:r>
          </a:p>
        </p:txBody>
      </p:sp>
      <p:sp>
        <p:nvSpPr>
          <p:cNvPr id="467972" name="Rectangle 4">
            <a:extLst>
              <a:ext uri="{FF2B5EF4-FFF2-40B4-BE49-F238E27FC236}">
                <a16:creationId xmlns:a16="http://schemas.microsoft.com/office/drawing/2014/main" id="{EBE8AF67-C068-4DAC-8E5F-EDB0F63B9C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6104" y="1252330"/>
            <a:ext cx="6876288" cy="5327374"/>
          </a:xfrm>
        </p:spPr>
        <p:txBody>
          <a:bodyPr>
            <a:normAutofit/>
          </a:bodyPr>
          <a:lstStyle/>
          <a:p>
            <a:r>
              <a:rPr lang="en-US" altLang="ti-ET" sz="2800" b="1" dirty="0">
                <a:solidFill>
                  <a:srgbClr val="CC0000"/>
                </a:solidFill>
              </a:rPr>
              <a:t>Useful Identities:</a:t>
            </a:r>
          </a:p>
          <a:p>
            <a:endParaRPr lang="en-US" altLang="ti-ET" sz="2800" b="1" dirty="0">
              <a:solidFill>
                <a:srgbClr val="CC0000"/>
              </a:solidFill>
            </a:endParaRPr>
          </a:p>
          <a:p>
            <a:endParaRPr lang="en-US" altLang="ti-ET" sz="2800" b="1" dirty="0">
              <a:solidFill>
                <a:srgbClr val="CC0000"/>
              </a:solidFill>
            </a:endParaRPr>
          </a:p>
          <a:p>
            <a:r>
              <a:rPr lang="en-US" altLang="ti-ET" sz="2800" b="1" dirty="0">
                <a:solidFill>
                  <a:srgbClr val="CC0000"/>
                </a:solidFill>
              </a:rPr>
              <a:t>Exponentials and polynomials</a:t>
            </a:r>
          </a:p>
          <a:p>
            <a:endParaRPr lang="en-US" altLang="ti-ET" sz="2800" b="1" dirty="0">
              <a:solidFill>
                <a:srgbClr val="CC0000"/>
              </a:solidFill>
            </a:endParaRPr>
          </a:p>
        </p:txBody>
      </p:sp>
      <p:graphicFrame>
        <p:nvGraphicFramePr>
          <p:cNvPr id="467973" name="Object 5">
            <a:extLst>
              <a:ext uri="{FF2B5EF4-FFF2-40B4-BE49-F238E27FC236}">
                <a16:creationId xmlns:a16="http://schemas.microsoft.com/office/drawing/2014/main" id="{1D2A1304-9C22-4BB9-BA4D-8A3D526ED1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0964270"/>
              </p:ext>
            </p:extLst>
          </p:nvPr>
        </p:nvGraphicFramePr>
        <p:xfrm>
          <a:off x="4654135" y="1252330"/>
          <a:ext cx="2044838" cy="2291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72" name="Equation" r:id="rId3" imgW="1473120" imgH="1650960" progId="Equation.3">
                  <p:embed/>
                </p:oleObj>
              </mc:Choice>
              <mc:Fallback>
                <p:oleObj name="Equation" r:id="rId3" imgW="1473120" imgH="1650960" progId="Equation.3">
                  <p:embed/>
                  <p:pic>
                    <p:nvPicPr>
                      <p:cNvPr id="467973" name="Object 5">
                        <a:extLst>
                          <a:ext uri="{FF2B5EF4-FFF2-40B4-BE49-F238E27FC236}">
                            <a16:creationId xmlns:a16="http://schemas.microsoft.com/office/drawing/2014/main" id="{1D2A1304-9C22-4BB9-BA4D-8A3D526ED1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4135" y="1252330"/>
                        <a:ext cx="2044838" cy="22916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7975" name="Object 7">
            <a:extLst>
              <a:ext uri="{FF2B5EF4-FFF2-40B4-BE49-F238E27FC236}">
                <a16:creationId xmlns:a16="http://schemas.microsoft.com/office/drawing/2014/main" id="{4702BB88-AB6E-4F17-872D-C16EE46458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609766"/>
              </p:ext>
            </p:extLst>
          </p:nvPr>
        </p:nvGraphicFramePr>
        <p:xfrm>
          <a:off x="4654135" y="4760012"/>
          <a:ext cx="2205521" cy="1649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73" name="Equation" r:id="rId5" imgW="1663560" imgH="1244520" progId="Equation.3">
                  <p:embed/>
                </p:oleObj>
              </mc:Choice>
              <mc:Fallback>
                <p:oleObj name="Equation" r:id="rId5" imgW="1663560" imgH="1244520" progId="Equation.3">
                  <p:embed/>
                  <p:pic>
                    <p:nvPicPr>
                      <p:cNvPr id="467975" name="Object 7">
                        <a:extLst>
                          <a:ext uri="{FF2B5EF4-FFF2-40B4-BE49-F238E27FC236}">
                            <a16:creationId xmlns:a16="http://schemas.microsoft.com/office/drawing/2014/main" id="{4702BB88-AB6E-4F17-872D-C16EE46458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4135" y="4760012"/>
                        <a:ext cx="2205521" cy="16499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>
            <a:extLst>
              <a:ext uri="{FF2B5EF4-FFF2-40B4-BE49-F238E27FC236}">
                <a16:creationId xmlns:a16="http://schemas.microsoft.com/office/drawing/2014/main" id="{37B369F0-EA30-4F0F-9FF3-E50F8C9B49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1208" y="288923"/>
            <a:ext cx="11067818" cy="799213"/>
          </a:xfrm>
        </p:spPr>
        <p:txBody>
          <a:bodyPr>
            <a:normAutofit/>
          </a:bodyPr>
          <a:lstStyle/>
          <a:p>
            <a:r>
              <a:rPr lang="en-US" altLang="ti-ET" sz="3600" b="1" dirty="0"/>
              <a:t>Logarithms and exponentials – Bases </a:t>
            </a:r>
          </a:p>
        </p:txBody>
      </p:sp>
      <p:sp>
        <p:nvSpPr>
          <p:cNvPr id="477187" name="Rectangle 3">
            <a:extLst>
              <a:ext uri="{FF2B5EF4-FFF2-40B4-BE49-F238E27FC236}">
                <a16:creationId xmlns:a16="http://schemas.microsoft.com/office/drawing/2014/main" id="{428CCB8C-DD5A-4626-B849-40DE9573D5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6287" y="1258956"/>
            <a:ext cx="10982739" cy="5271052"/>
          </a:xfrm>
        </p:spPr>
        <p:txBody>
          <a:bodyPr>
            <a:normAutofit/>
          </a:bodyPr>
          <a:lstStyle/>
          <a:p>
            <a:r>
              <a:rPr lang="en-US" altLang="ti-ET" sz="2400" dirty="0"/>
              <a:t>If the base of a logarithm is changed from one constant to another, the value is altered by a constant factor.</a:t>
            </a:r>
          </a:p>
          <a:p>
            <a:pPr lvl="2"/>
            <a:r>
              <a:rPr lang="en-US" altLang="ti-ET" sz="2400" b="1" u="sng" dirty="0">
                <a:solidFill>
                  <a:schemeClr val="hlink"/>
                </a:solidFill>
              </a:rPr>
              <a:t>Ex:</a:t>
            </a:r>
            <a:r>
              <a:rPr lang="en-US" altLang="ti-ET" sz="2400" dirty="0"/>
              <a:t> log</a:t>
            </a:r>
            <a:r>
              <a:rPr lang="en-US" altLang="ti-ET" sz="2400" baseline="-25000" dirty="0"/>
              <a:t>10</a:t>
            </a:r>
            <a:r>
              <a:rPr lang="en-US" altLang="ti-ET" sz="2400" dirty="0"/>
              <a:t> </a:t>
            </a:r>
            <a:r>
              <a:rPr lang="en-US" altLang="ti-ET" sz="2400" i="1" dirty="0"/>
              <a:t>n</a:t>
            </a:r>
            <a:r>
              <a:rPr lang="en-US" altLang="ti-ET" sz="2400" dirty="0"/>
              <a:t> * </a:t>
            </a:r>
            <a:r>
              <a:rPr lang="en-US" altLang="ti-ET" sz="2400" b="1" dirty="0">
                <a:solidFill>
                  <a:srgbClr val="CC0000"/>
                </a:solidFill>
              </a:rPr>
              <a:t>log</a:t>
            </a:r>
            <a:r>
              <a:rPr lang="en-US" altLang="ti-ET" sz="2400" b="1" baseline="-25000" dirty="0">
                <a:solidFill>
                  <a:srgbClr val="CC0000"/>
                </a:solidFill>
              </a:rPr>
              <a:t>2</a:t>
            </a:r>
            <a:r>
              <a:rPr lang="en-US" altLang="ti-ET" sz="2400" b="1" dirty="0">
                <a:solidFill>
                  <a:srgbClr val="CC0000"/>
                </a:solidFill>
              </a:rPr>
              <a:t>10</a:t>
            </a:r>
            <a:r>
              <a:rPr lang="en-US" altLang="ti-ET" sz="2400" dirty="0"/>
              <a:t> = log</a:t>
            </a:r>
            <a:r>
              <a:rPr lang="en-US" altLang="ti-ET" sz="2400" baseline="-25000" dirty="0"/>
              <a:t>2</a:t>
            </a:r>
            <a:r>
              <a:rPr lang="en-US" altLang="ti-ET" sz="2400" dirty="0"/>
              <a:t> </a:t>
            </a:r>
            <a:r>
              <a:rPr lang="en-US" altLang="ti-ET" sz="2400" i="1" dirty="0"/>
              <a:t>n.</a:t>
            </a:r>
          </a:p>
          <a:p>
            <a:pPr lvl="2"/>
            <a:r>
              <a:rPr lang="en-US" altLang="ti-ET" sz="2400" dirty="0"/>
              <a:t>Base of logarithm is not an issue in asymptotic notation.</a:t>
            </a:r>
          </a:p>
          <a:p>
            <a:r>
              <a:rPr lang="en-US" altLang="ti-ET" sz="2400" dirty="0"/>
              <a:t>Exponentials with different bases differ by a exponential factor (not a constant factor).</a:t>
            </a:r>
          </a:p>
          <a:p>
            <a:pPr lvl="2"/>
            <a:r>
              <a:rPr lang="en-US" altLang="ti-ET" sz="2400" b="1" u="sng" dirty="0">
                <a:solidFill>
                  <a:schemeClr val="hlink"/>
                </a:solidFill>
              </a:rPr>
              <a:t>Ex: </a:t>
            </a:r>
            <a:r>
              <a:rPr lang="en-US" altLang="ti-ET" sz="2400" dirty="0"/>
              <a:t>2</a:t>
            </a:r>
            <a:r>
              <a:rPr lang="en-US" altLang="ti-ET" sz="2400" i="1" baseline="30000" dirty="0"/>
              <a:t>n</a:t>
            </a:r>
            <a:r>
              <a:rPr lang="en-US" altLang="ti-ET" sz="2400" i="1" dirty="0"/>
              <a:t> </a:t>
            </a:r>
            <a:r>
              <a:rPr lang="en-US" altLang="ti-ET" sz="2400" dirty="0"/>
              <a:t>= </a:t>
            </a:r>
            <a:r>
              <a:rPr lang="en-US" altLang="ti-ET" sz="2400" b="1" dirty="0">
                <a:solidFill>
                  <a:srgbClr val="CC0000"/>
                </a:solidFill>
              </a:rPr>
              <a:t>(2/3)</a:t>
            </a:r>
            <a:r>
              <a:rPr lang="en-US" altLang="ti-ET" sz="2400" b="1" i="1" baseline="30000" dirty="0">
                <a:solidFill>
                  <a:srgbClr val="CC0000"/>
                </a:solidFill>
              </a:rPr>
              <a:t>n</a:t>
            </a:r>
            <a:r>
              <a:rPr lang="en-US" altLang="ti-ET" sz="2400" dirty="0"/>
              <a:t>*3</a:t>
            </a:r>
            <a:r>
              <a:rPr lang="en-US" altLang="ti-ET" sz="2400" i="1" baseline="30000" dirty="0"/>
              <a:t>n</a:t>
            </a:r>
            <a:r>
              <a:rPr lang="en-US" altLang="ti-ET" sz="2400" i="1" dirty="0"/>
              <a:t>.</a:t>
            </a:r>
            <a:endParaRPr lang="en-US" altLang="ti-ET" sz="2400" b="1" i="1" u="sng" dirty="0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>
            <a:extLst>
              <a:ext uri="{FF2B5EF4-FFF2-40B4-BE49-F238E27FC236}">
                <a16:creationId xmlns:a16="http://schemas.microsoft.com/office/drawing/2014/main" id="{621E4892-5619-45D7-9488-045F6F45EB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i-ET" sz="3600" b="1"/>
              <a:t>Logarithms </a:t>
            </a:r>
          </a:p>
        </p:txBody>
      </p:sp>
      <p:sp>
        <p:nvSpPr>
          <p:cNvPr id="449543" name="Rectangle 7">
            <a:extLst>
              <a:ext uri="{FF2B5EF4-FFF2-40B4-BE49-F238E27FC236}">
                <a16:creationId xmlns:a16="http://schemas.microsoft.com/office/drawing/2014/main" id="{B2C35B5E-82DB-466C-A0DC-1F3250E8194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16226" y="1272209"/>
            <a:ext cx="5128591" cy="5257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ti-E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ti-E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en-US" altLang="ti-ET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ti-ET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</a:t>
            </a:r>
            <a:b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 for </a:t>
            </a:r>
            <a:r>
              <a:rPr lang="en-US" altLang="ti-E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ti-E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ti-ET" sz="2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ti-E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log: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ln</a:t>
            </a:r>
            <a:r>
              <a:rPr lang="en-US" altLang="ti-E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</a:t>
            </a:r>
            <a:r>
              <a:rPr lang="en-US" altLang="ti-E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en-US" altLang="ti-ET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ti-ET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ti-ET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log: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lg</a:t>
            </a:r>
            <a:r>
              <a:rPr lang="en-US" altLang="ti-E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en-US" altLang="ti-ET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ti-E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lg</a:t>
            </a:r>
            <a:r>
              <a:rPr lang="en-US" altLang="ti-ET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ti-E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(lg</a:t>
            </a:r>
            <a:r>
              <a:rPr lang="en-US" altLang="ti-E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ti-ET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lg</a:t>
            </a:r>
            <a:r>
              <a:rPr lang="en-US" altLang="ti-E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lg</a:t>
            </a:r>
            <a:r>
              <a:rPr lang="en-US" altLang="ti-E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altLang="ti-ET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ti-ET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lg</a:t>
            </a:r>
            <a:r>
              <a:rPr lang="en-US" altLang="ti-E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(lg</a:t>
            </a:r>
            <a:r>
              <a:rPr lang="en-US" altLang="ti-E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altLang="ti-E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None/>
            </a:pPr>
            <a:endParaRPr lang="en-US" altLang="ti-ET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49541" name="Object 5">
            <a:extLst>
              <a:ext uri="{FF2B5EF4-FFF2-40B4-BE49-F238E27FC236}">
                <a16:creationId xmlns:a16="http://schemas.microsoft.com/office/drawing/2014/main" id="{F1858AC4-5108-4EF0-90A8-2750DF3B62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462894"/>
              </p:ext>
            </p:extLst>
          </p:nvPr>
        </p:nvGraphicFramePr>
        <p:xfrm>
          <a:off x="6718852" y="288886"/>
          <a:ext cx="5128591" cy="6280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73" name="Equation" r:id="rId3" imgW="1562040" imgH="2070000" progId="Equation.3">
                  <p:embed/>
                </p:oleObj>
              </mc:Choice>
              <mc:Fallback>
                <p:oleObj name="Equation" r:id="rId3" imgW="1562040" imgH="2070000" progId="Equation.3">
                  <p:embed/>
                  <p:pic>
                    <p:nvPicPr>
                      <p:cNvPr id="449541" name="Object 5">
                        <a:extLst>
                          <a:ext uri="{FF2B5EF4-FFF2-40B4-BE49-F238E27FC236}">
                            <a16:creationId xmlns:a16="http://schemas.microsoft.com/office/drawing/2014/main" id="{F1858AC4-5108-4EF0-90A8-2750DF3B62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8852" y="288886"/>
                        <a:ext cx="5128591" cy="628022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>
            <a:extLst>
              <a:ext uri="{FF2B5EF4-FFF2-40B4-BE49-F238E27FC236}">
                <a16:creationId xmlns:a16="http://schemas.microsoft.com/office/drawing/2014/main" id="{37B369F0-EA30-4F0F-9FF3-E50F8C9B49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1208" y="293403"/>
            <a:ext cx="11067818" cy="939049"/>
          </a:xfrm>
        </p:spPr>
        <p:txBody>
          <a:bodyPr>
            <a:normAutofit/>
          </a:bodyPr>
          <a:lstStyle/>
          <a:p>
            <a:r>
              <a:rPr lang="en-US" altLang="ti-ET" sz="3600" b="1" dirty="0"/>
              <a:t>Logarithms and exponentials – Bases </a:t>
            </a:r>
          </a:p>
        </p:txBody>
      </p:sp>
      <p:sp>
        <p:nvSpPr>
          <p:cNvPr id="477187" name="Rectangle 3">
            <a:extLst>
              <a:ext uri="{FF2B5EF4-FFF2-40B4-BE49-F238E27FC236}">
                <a16:creationId xmlns:a16="http://schemas.microsoft.com/office/drawing/2014/main" id="{428CCB8C-DD5A-4626-B849-40DE9573D5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6348" y="1331842"/>
            <a:ext cx="10992678" cy="5237923"/>
          </a:xfrm>
        </p:spPr>
        <p:txBody>
          <a:bodyPr>
            <a:normAutofit/>
          </a:bodyPr>
          <a:lstStyle/>
          <a:p>
            <a:r>
              <a:rPr lang="en-US" altLang="ti-ET" sz="2400" dirty="0"/>
              <a:t>If the base of a logarithm is changed from one constant to another, the value is altered by a constant factor.</a:t>
            </a:r>
          </a:p>
          <a:p>
            <a:pPr lvl="1"/>
            <a:r>
              <a:rPr lang="en-US" altLang="ti-ET" sz="2400" b="1" u="sng" dirty="0">
                <a:solidFill>
                  <a:schemeClr val="hlink"/>
                </a:solidFill>
              </a:rPr>
              <a:t>Ex:</a:t>
            </a:r>
            <a:r>
              <a:rPr lang="en-US" altLang="ti-ET" sz="2400" dirty="0"/>
              <a:t> log</a:t>
            </a:r>
            <a:r>
              <a:rPr lang="en-US" altLang="ti-ET" sz="2400" baseline="-25000" dirty="0"/>
              <a:t>10</a:t>
            </a:r>
            <a:r>
              <a:rPr lang="en-US" altLang="ti-ET" sz="2400" dirty="0"/>
              <a:t> </a:t>
            </a:r>
            <a:r>
              <a:rPr lang="en-US" altLang="ti-ET" sz="2400" i="1" dirty="0"/>
              <a:t>n</a:t>
            </a:r>
            <a:r>
              <a:rPr lang="en-US" altLang="ti-ET" sz="2400" dirty="0"/>
              <a:t> * </a:t>
            </a:r>
            <a:r>
              <a:rPr lang="en-US" altLang="ti-ET" sz="2400" b="1" dirty="0">
                <a:solidFill>
                  <a:srgbClr val="CC0000"/>
                </a:solidFill>
              </a:rPr>
              <a:t>log</a:t>
            </a:r>
            <a:r>
              <a:rPr lang="en-US" altLang="ti-ET" sz="2400" b="1" baseline="-25000" dirty="0">
                <a:solidFill>
                  <a:srgbClr val="CC0000"/>
                </a:solidFill>
              </a:rPr>
              <a:t>2</a:t>
            </a:r>
            <a:r>
              <a:rPr lang="en-US" altLang="ti-ET" sz="2400" b="1" dirty="0">
                <a:solidFill>
                  <a:srgbClr val="CC0000"/>
                </a:solidFill>
              </a:rPr>
              <a:t>10</a:t>
            </a:r>
            <a:r>
              <a:rPr lang="en-US" altLang="ti-ET" sz="2400" dirty="0"/>
              <a:t> = log</a:t>
            </a:r>
            <a:r>
              <a:rPr lang="en-US" altLang="ti-ET" sz="2400" baseline="-25000" dirty="0"/>
              <a:t>2</a:t>
            </a:r>
            <a:r>
              <a:rPr lang="en-US" altLang="ti-ET" sz="2400" dirty="0"/>
              <a:t> </a:t>
            </a:r>
            <a:r>
              <a:rPr lang="en-US" altLang="ti-ET" sz="2400" i="1" dirty="0"/>
              <a:t>n.</a:t>
            </a:r>
          </a:p>
          <a:p>
            <a:pPr lvl="1"/>
            <a:r>
              <a:rPr lang="en-US" altLang="ti-ET" sz="2400" dirty="0"/>
              <a:t>Base of logarithm is not an issue in asymptotic notation.</a:t>
            </a:r>
          </a:p>
          <a:p>
            <a:r>
              <a:rPr lang="en-US" altLang="ti-ET" sz="2400" dirty="0"/>
              <a:t>Exponentials with different bases differ by a exponential factor (not a constant factor).</a:t>
            </a:r>
          </a:p>
          <a:p>
            <a:pPr lvl="1"/>
            <a:r>
              <a:rPr lang="en-US" altLang="ti-ET" sz="2400" b="1" u="sng" dirty="0">
                <a:solidFill>
                  <a:schemeClr val="hlink"/>
                </a:solidFill>
              </a:rPr>
              <a:t>Ex: </a:t>
            </a:r>
            <a:r>
              <a:rPr lang="en-US" altLang="ti-ET" sz="2400" dirty="0"/>
              <a:t>2</a:t>
            </a:r>
            <a:r>
              <a:rPr lang="en-US" altLang="ti-ET" sz="2400" i="1" baseline="30000" dirty="0"/>
              <a:t>n</a:t>
            </a:r>
            <a:r>
              <a:rPr lang="en-US" altLang="ti-ET" sz="2400" i="1" dirty="0"/>
              <a:t> </a:t>
            </a:r>
            <a:r>
              <a:rPr lang="en-US" altLang="ti-ET" sz="2400" dirty="0"/>
              <a:t>= </a:t>
            </a:r>
            <a:r>
              <a:rPr lang="en-US" altLang="ti-ET" sz="2400" b="1" dirty="0">
                <a:solidFill>
                  <a:srgbClr val="CC0000"/>
                </a:solidFill>
              </a:rPr>
              <a:t>(2/3)</a:t>
            </a:r>
            <a:r>
              <a:rPr lang="en-US" altLang="ti-ET" sz="2400" b="1" i="1" baseline="30000" dirty="0">
                <a:solidFill>
                  <a:srgbClr val="CC0000"/>
                </a:solidFill>
              </a:rPr>
              <a:t>n</a:t>
            </a:r>
            <a:r>
              <a:rPr lang="en-US" altLang="ti-ET" sz="2400" dirty="0"/>
              <a:t>*3</a:t>
            </a:r>
            <a:r>
              <a:rPr lang="en-US" altLang="ti-ET" sz="2400" i="1" baseline="30000" dirty="0"/>
              <a:t>n</a:t>
            </a:r>
            <a:r>
              <a:rPr lang="en-US" altLang="ti-ET" sz="2400" i="1" dirty="0"/>
              <a:t>.</a:t>
            </a:r>
            <a:endParaRPr lang="en-US" altLang="ti-ET" sz="2400" b="1" i="1" u="sng" dirty="0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>
            <a:extLst>
              <a:ext uri="{FF2B5EF4-FFF2-40B4-BE49-F238E27FC236}">
                <a16:creationId xmlns:a16="http://schemas.microsoft.com/office/drawing/2014/main" id="{CF7788C1-7572-4704-8003-095CE03B0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i-ET"/>
              <a:t>Review on Summations</a:t>
            </a:r>
          </a:p>
        </p:txBody>
      </p:sp>
      <p:sp>
        <p:nvSpPr>
          <p:cNvPr id="464900" name="Rectangle 4">
            <a:extLst>
              <a:ext uri="{FF2B5EF4-FFF2-40B4-BE49-F238E27FC236}">
                <a16:creationId xmlns:a16="http://schemas.microsoft.com/office/drawing/2014/main" id="{75CF1E52-9A9F-4288-96A3-0C0E314FDA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6226" y="1242391"/>
            <a:ext cx="10962861" cy="5317435"/>
          </a:xfrm>
        </p:spPr>
        <p:txBody>
          <a:bodyPr>
            <a:normAutofit lnSpcReduction="10000"/>
          </a:bodyPr>
          <a:lstStyle/>
          <a:p>
            <a:r>
              <a:rPr lang="en-US" altLang="ti-ET" sz="2400" b="1" dirty="0">
                <a:solidFill>
                  <a:srgbClr val="CC0000"/>
                </a:solidFill>
              </a:rPr>
              <a:t>Approximation by integrals:</a:t>
            </a:r>
          </a:p>
          <a:p>
            <a:pPr lvl="1"/>
            <a:r>
              <a:rPr lang="en-US" altLang="ti-ET" sz="2400" dirty="0"/>
              <a:t>For monotonically increasing </a:t>
            </a:r>
            <a:r>
              <a:rPr lang="en-US" altLang="ti-ET" sz="2400" i="1" dirty="0"/>
              <a:t>f</a:t>
            </a:r>
            <a:r>
              <a:rPr lang="en-US" altLang="ti-ET" sz="2400" dirty="0"/>
              <a:t>(</a:t>
            </a:r>
            <a:r>
              <a:rPr lang="en-US" altLang="ti-ET" sz="2400" i="1" dirty="0"/>
              <a:t>n</a:t>
            </a:r>
            <a:r>
              <a:rPr lang="en-US" altLang="ti-ET" sz="2400" dirty="0"/>
              <a:t>)</a:t>
            </a:r>
          </a:p>
          <a:p>
            <a:pPr lvl="1"/>
            <a:endParaRPr lang="en-US" altLang="ti-ET" sz="2400" dirty="0"/>
          </a:p>
          <a:p>
            <a:pPr lvl="1"/>
            <a:endParaRPr lang="en-US" altLang="ti-ET" sz="2400" dirty="0"/>
          </a:p>
          <a:p>
            <a:pPr lvl="1"/>
            <a:r>
              <a:rPr lang="en-US" altLang="ti-ET" sz="2400" dirty="0"/>
              <a:t>For monotonically decreasing </a:t>
            </a:r>
            <a:r>
              <a:rPr lang="en-US" altLang="ti-ET" sz="2400" i="1" dirty="0"/>
              <a:t>f</a:t>
            </a:r>
            <a:r>
              <a:rPr lang="en-US" altLang="ti-ET" sz="2400" dirty="0"/>
              <a:t>(</a:t>
            </a:r>
            <a:r>
              <a:rPr lang="en-US" altLang="ti-ET" sz="2400" i="1" dirty="0"/>
              <a:t>n</a:t>
            </a:r>
            <a:r>
              <a:rPr lang="en-US" altLang="ti-ET" sz="2400" dirty="0"/>
              <a:t>)</a:t>
            </a:r>
          </a:p>
          <a:p>
            <a:endParaRPr lang="en-US" altLang="ti-ET" sz="2400" b="1" u="sng" dirty="0">
              <a:solidFill>
                <a:srgbClr val="CC0000"/>
              </a:solidFill>
            </a:endParaRPr>
          </a:p>
          <a:p>
            <a:r>
              <a:rPr lang="en-US" altLang="ti-ET" sz="2400" b="1" u="sng" dirty="0">
                <a:solidFill>
                  <a:srgbClr val="CC0000"/>
                </a:solidFill>
              </a:rPr>
              <a:t>How?</a:t>
            </a:r>
          </a:p>
        </p:txBody>
      </p:sp>
      <p:graphicFrame>
        <p:nvGraphicFramePr>
          <p:cNvPr id="464902" name="Object 6">
            <a:extLst>
              <a:ext uri="{FF2B5EF4-FFF2-40B4-BE49-F238E27FC236}">
                <a16:creationId xmlns:a16="http://schemas.microsoft.com/office/drawing/2014/main" id="{223A976B-2E17-4112-AFE9-38D7861E33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2981923"/>
              </p:ext>
            </p:extLst>
          </p:nvPr>
        </p:nvGraphicFramePr>
        <p:xfrm>
          <a:off x="3623917" y="2877356"/>
          <a:ext cx="4961599" cy="1120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38" name="Equation" r:id="rId3" imgW="3936960" imgH="888840" progId="Equation.3">
                  <p:embed/>
                </p:oleObj>
              </mc:Choice>
              <mc:Fallback>
                <p:oleObj name="Equation" r:id="rId3" imgW="3936960" imgH="888840" progId="Equation.3">
                  <p:embed/>
                  <p:pic>
                    <p:nvPicPr>
                      <p:cNvPr id="464902" name="Object 6">
                        <a:extLst>
                          <a:ext uri="{FF2B5EF4-FFF2-40B4-BE49-F238E27FC236}">
                            <a16:creationId xmlns:a16="http://schemas.microsoft.com/office/drawing/2014/main" id="{223A976B-2E17-4112-AFE9-38D7861E33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3917" y="2877356"/>
                        <a:ext cx="4961599" cy="11203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4903" name="Object 7">
            <a:extLst>
              <a:ext uri="{FF2B5EF4-FFF2-40B4-BE49-F238E27FC236}">
                <a16:creationId xmlns:a16="http://schemas.microsoft.com/office/drawing/2014/main" id="{A02BD4A3-5794-4824-B23A-B8D0C1B0D8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251680"/>
              </p:ext>
            </p:extLst>
          </p:nvPr>
        </p:nvGraphicFramePr>
        <p:xfrm>
          <a:off x="3623917" y="5096278"/>
          <a:ext cx="4584946" cy="1038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39" name="Equation" r:id="rId5" imgW="3924000" imgH="888840" progId="Equation.3">
                  <p:embed/>
                </p:oleObj>
              </mc:Choice>
              <mc:Fallback>
                <p:oleObj name="Equation" r:id="rId5" imgW="3924000" imgH="888840" progId="Equation.3">
                  <p:embed/>
                  <p:pic>
                    <p:nvPicPr>
                      <p:cNvPr id="464903" name="Object 7">
                        <a:extLst>
                          <a:ext uri="{FF2B5EF4-FFF2-40B4-BE49-F238E27FC236}">
                            <a16:creationId xmlns:a16="http://schemas.microsoft.com/office/drawing/2014/main" id="{A02BD4A3-5794-4824-B23A-B8D0C1B0D8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3917" y="5096278"/>
                        <a:ext cx="4584946" cy="10386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>
            <a:extLst>
              <a:ext uri="{FF2B5EF4-FFF2-40B4-BE49-F238E27FC236}">
                <a16:creationId xmlns:a16="http://schemas.microsoft.com/office/drawing/2014/main" id="{77DDE159-62B1-4DB4-A516-05E8B6CB67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i-ET" sz="3600" b="1" dirty="0"/>
              <a:t>Polylogarithms</a:t>
            </a:r>
          </a:p>
        </p:txBody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F5ABB8DB-E608-43A2-B4E4-0654988C76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6225" y="1272209"/>
            <a:ext cx="10982739" cy="5347251"/>
          </a:xfrm>
        </p:spPr>
        <p:txBody>
          <a:bodyPr>
            <a:normAutofit/>
          </a:bodyPr>
          <a:lstStyle/>
          <a:p>
            <a:r>
              <a:rPr lang="en-US" altLang="ti-ET" sz="30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ti-ET" sz="3000" b="1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ti-ET" sz="30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³</a:t>
            </a:r>
            <a:r>
              <a:rPr lang="en-US" altLang="ti-ET" sz="3000" b="1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30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altLang="ti-ET" sz="3000" b="1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ti-ET" sz="30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0,</a:t>
            </a:r>
            <a:r>
              <a:rPr lang="en-US" altLang="ti-ET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lim</a:t>
            </a:r>
            <a:r>
              <a:rPr lang="en-US" altLang="ti-ET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3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30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</a:t>
            </a:r>
            <a:r>
              <a:rPr lang="en-US" altLang="ti-ET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3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 </a:t>
            </a:r>
            <a:r>
              <a:rPr lang="en-US" altLang="ti-ET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lg</a:t>
            </a:r>
            <a:r>
              <a:rPr lang="en-US" altLang="ti-ET" sz="30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ti-ET" sz="3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altLang="ti-ET" sz="3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30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ti-ET" sz="30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0, </a:t>
            </a:r>
            <a:br>
              <a:rPr lang="en-US" altLang="ti-ET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ti-ET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altLang="ti-ET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lg</a:t>
            </a:r>
            <a:r>
              <a:rPr lang="en-US" altLang="ti-ET" sz="30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ti-ET" sz="3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ti-ET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ti-ET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3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30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ti-ET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and </a:t>
            </a:r>
            <a:r>
              <a:rPr lang="en-US" altLang="ti-ET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3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30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ti-ET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ti-ET" sz="30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ti-ET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lg</a:t>
            </a:r>
            <a:r>
              <a:rPr lang="en-US" altLang="ti-ET" sz="30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ti-ET" sz="3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  <a:p>
            <a:pPr lvl="1"/>
            <a:r>
              <a:rPr lang="en-US" altLang="ti-ET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Prove using </a:t>
            </a:r>
            <a:r>
              <a:rPr lang="en-US" altLang="ti-ET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L’Hopital’s</a:t>
            </a:r>
            <a:r>
              <a:rPr lang="en-US" altLang="ti-ET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rule repeatedly</a:t>
            </a:r>
          </a:p>
          <a:p>
            <a:r>
              <a:rPr lang="en-US" altLang="ti-ET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lg(</a:t>
            </a:r>
            <a:r>
              <a:rPr lang="en-US" altLang="ti-ET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!) = </a:t>
            </a:r>
            <a:r>
              <a:rPr lang="en-US" altLang="ti-ET" sz="3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</a:t>
            </a:r>
            <a:r>
              <a:rPr lang="en-US" altLang="ti-ET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ti-ET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lg </a:t>
            </a:r>
            <a:r>
              <a:rPr lang="en-US" altLang="ti-ET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ti-ET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Prove using Stirling’s approximation (in the text) for lg(</a:t>
            </a:r>
            <a:r>
              <a:rPr lang="en-US" altLang="ti-ET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!).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>
            <a:extLst>
              <a:ext uri="{FF2B5EF4-FFF2-40B4-BE49-F238E27FC236}">
                <a16:creationId xmlns:a16="http://schemas.microsoft.com/office/drawing/2014/main" id="{9E65A89C-ED1F-4449-A757-517F68EF76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930" y="448056"/>
            <a:ext cx="11018853" cy="640080"/>
          </a:xfrm>
        </p:spPr>
        <p:txBody>
          <a:bodyPr>
            <a:noAutofit/>
          </a:bodyPr>
          <a:lstStyle/>
          <a:p>
            <a:r>
              <a:rPr lang="en-US" altLang="ti-ET" sz="2700" b="1" dirty="0"/>
              <a:t>Exercise: Express functions in A in asymptotic notation using functions in B.</a:t>
            </a:r>
          </a:p>
        </p:txBody>
      </p:sp>
      <p:sp>
        <p:nvSpPr>
          <p:cNvPr id="448517" name="Text Box 5">
            <a:extLst>
              <a:ext uri="{FF2B5EF4-FFF2-40B4-BE49-F238E27FC236}">
                <a16:creationId xmlns:a16="http://schemas.microsoft.com/office/drawing/2014/main" id="{C34CAE26-91C8-47DF-9246-DE629C368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104" y="1307476"/>
            <a:ext cx="824777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ti-ET" sz="2800" dirty="0"/>
              <a:t> A                                         B                                    </a:t>
            </a:r>
          </a:p>
        </p:txBody>
      </p:sp>
      <p:sp>
        <p:nvSpPr>
          <p:cNvPr id="448519" name="Text Box 7">
            <a:extLst>
              <a:ext uri="{FF2B5EF4-FFF2-40B4-BE49-F238E27FC236}">
                <a16:creationId xmlns:a16="http://schemas.microsoft.com/office/drawing/2014/main" id="{1BC3FD9D-0D29-46B4-8192-6C598146F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329" y="1886913"/>
            <a:ext cx="509626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ti-ET" sz="2800" b="1" dirty="0">
                <a:solidFill>
                  <a:schemeClr val="hlink"/>
                </a:solidFill>
              </a:rPr>
              <a:t>5</a:t>
            </a:r>
            <a:r>
              <a:rPr lang="en-US" altLang="ti-ET" sz="2800" b="1" i="1" dirty="0">
                <a:solidFill>
                  <a:schemeClr val="hlink"/>
                </a:solidFill>
              </a:rPr>
              <a:t>n</a:t>
            </a:r>
            <a:r>
              <a:rPr lang="en-US" altLang="ti-ET" sz="2800" b="1" baseline="30000" dirty="0">
                <a:solidFill>
                  <a:schemeClr val="hlink"/>
                </a:solidFill>
              </a:rPr>
              <a:t>2</a:t>
            </a:r>
            <a:r>
              <a:rPr lang="en-US" altLang="ti-ET" sz="2800" b="1" dirty="0">
                <a:solidFill>
                  <a:schemeClr val="hlink"/>
                </a:solidFill>
              </a:rPr>
              <a:t> + 100</a:t>
            </a:r>
            <a:r>
              <a:rPr lang="en-US" altLang="ti-ET" sz="2800" b="1" i="1" dirty="0">
                <a:solidFill>
                  <a:schemeClr val="hlink"/>
                </a:solidFill>
              </a:rPr>
              <a:t>n              	</a:t>
            </a:r>
            <a:r>
              <a:rPr lang="en-US" altLang="ti-ET" sz="2800" b="1" dirty="0">
                <a:solidFill>
                  <a:schemeClr val="hlink"/>
                </a:solidFill>
              </a:rPr>
              <a:t>3</a:t>
            </a:r>
            <a:r>
              <a:rPr lang="en-US" altLang="ti-ET" sz="2800" b="1" i="1" dirty="0">
                <a:solidFill>
                  <a:schemeClr val="hlink"/>
                </a:solidFill>
              </a:rPr>
              <a:t>n</a:t>
            </a:r>
            <a:r>
              <a:rPr lang="en-US" altLang="ti-ET" sz="2800" b="1" baseline="30000" dirty="0">
                <a:solidFill>
                  <a:schemeClr val="hlink"/>
                </a:solidFill>
              </a:rPr>
              <a:t>2</a:t>
            </a:r>
            <a:r>
              <a:rPr lang="en-US" altLang="ti-ET" sz="2800" b="1" dirty="0">
                <a:solidFill>
                  <a:schemeClr val="hlink"/>
                </a:solidFill>
              </a:rPr>
              <a:t> + 2</a:t>
            </a:r>
          </a:p>
        </p:txBody>
      </p:sp>
      <p:sp>
        <p:nvSpPr>
          <p:cNvPr id="448520" name="Text Box 8">
            <a:extLst>
              <a:ext uri="{FF2B5EF4-FFF2-40B4-BE49-F238E27FC236}">
                <a16:creationId xmlns:a16="http://schemas.microsoft.com/office/drawing/2014/main" id="{EAB66263-B8BB-40F6-8798-C969D4957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329" y="2517151"/>
            <a:ext cx="398884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ti-ET" sz="2000" dirty="0">
                <a:solidFill>
                  <a:schemeClr val="accent1"/>
                </a:solidFill>
              </a:rPr>
              <a:t> A </a:t>
            </a:r>
            <a:r>
              <a:rPr lang="en-US" altLang="ti-ET" sz="2000" dirty="0">
                <a:solidFill>
                  <a:schemeClr val="accent1"/>
                </a:solidFill>
                <a:sym typeface="Symbol" panose="05050102010706020507" pitchFamily="18" charset="2"/>
              </a:rPr>
              <a:t></a:t>
            </a:r>
            <a:r>
              <a:rPr lang="en-US" altLang="ti-ET" sz="2000" dirty="0">
                <a:solidFill>
                  <a:schemeClr val="accent1"/>
                </a:solidFill>
              </a:rPr>
              <a:t> </a:t>
            </a:r>
            <a:r>
              <a:rPr lang="en-US" altLang="ti-ET" sz="2000" dirty="0">
                <a:solidFill>
                  <a:schemeClr val="accent1"/>
                </a:solidFill>
                <a:sym typeface="Symbol" panose="05050102010706020507" pitchFamily="18" charset="2"/>
              </a:rPr>
              <a:t></a:t>
            </a:r>
            <a:r>
              <a:rPr lang="en-US" altLang="ti-ET" sz="2000" dirty="0">
                <a:solidFill>
                  <a:schemeClr val="accent1"/>
                </a:solidFill>
              </a:rPr>
              <a:t>(</a:t>
            </a:r>
            <a:r>
              <a:rPr lang="en-US" altLang="ti-ET" sz="2000" i="1" dirty="0">
                <a:solidFill>
                  <a:schemeClr val="accent1"/>
                </a:solidFill>
              </a:rPr>
              <a:t>n</a:t>
            </a:r>
            <a:r>
              <a:rPr lang="en-US" altLang="ti-ET" sz="2000" i="1" baseline="30000" dirty="0">
                <a:solidFill>
                  <a:schemeClr val="accent1"/>
                </a:solidFill>
              </a:rPr>
              <a:t>2</a:t>
            </a:r>
            <a:r>
              <a:rPr lang="en-US" altLang="ti-ET" sz="2000" i="1" dirty="0">
                <a:solidFill>
                  <a:schemeClr val="accent1"/>
                </a:solidFill>
              </a:rPr>
              <a:t>), n</a:t>
            </a:r>
            <a:r>
              <a:rPr lang="en-US" altLang="ti-ET" sz="2000" i="1" baseline="30000" dirty="0">
                <a:solidFill>
                  <a:schemeClr val="accent1"/>
                </a:solidFill>
              </a:rPr>
              <a:t>2</a:t>
            </a:r>
            <a:r>
              <a:rPr lang="en-US" altLang="ti-ET" sz="2000" baseline="30000" dirty="0">
                <a:solidFill>
                  <a:schemeClr val="accent1"/>
                </a:solidFill>
              </a:rPr>
              <a:t> </a:t>
            </a:r>
            <a:r>
              <a:rPr lang="en-US" altLang="ti-ET" sz="2000" dirty="0">
                <a:solidFill>
                  <a:schemeClr val="accent1"/>
                </a:solidFill>
                <a:sym typeface="Symbol" panose="05050102010706020507" pitchFamily="18" charset="2"/>
              </a:rPr>
              <a:t></a:t>
            </a:r>
            <a:r>
              <a:rPr lang="en-US" altLang="ti-ET" sz="2000" dirty="0">
                <a:solidFill>
                  <a:schemeClr val="accent1"/>
                </a:solidFill>
              </a:rPr>
              <a:t> </a:t>
            </a:r>
            <a:r>
              <a:rPr lang="en-US" altLang="ti-ET" sz="2000" dirty="0">
                <a:solidFill>
                  <a:schemeClr val="accent1"/>
                </a:solidFill>
                <a:sym typeface="Symbol" panose="05050102010706020507" pitchFamily="18" charset="2"/>
              </a:rPr>
              <a:t></a:t>
            </a:r>
            <a:r>
              <a:rPr lang="en-US" altLang="ti-ET" sz="2000" dirty="0">
                <a:solidFill>
                  <a:schemeClr val="accent1"/>
                </a:solidFill>
              </a:rPr>
              <a:t>(B) </a:t>
            </a:r>
            <a:r>
              <a:rPr lang="en-US" altLang="ti-ET" sz="2000" dirty="0">
                <a:solidFill>
                  <a:schemeClr val="accent1"/>
                </a:solidFill>
                <a:sym typeface="Symbol" panose="05050102010706020507" pitchFamily="18" charset="2"/>
              </a:rPr>
              <a:t> </a:t>
            </a:r>
            <a:r>
              <a:rPr lang="en-US" altLang="ti-ET" sz="2000" dirty="0">
                <a:solidFill>
                  <a:schemeClr val="accent1"/>
                </a:solidFill>
              </a:rPr>
              <a:t>A </a:t>
            </a:r>
            <a:r>
              <a:rPr lang="en-US" altLang="ti-ET" sz="2000" dirty="0">
                <a:solidFill>
                  <a:schemeClr val="accent1"/>
                </a:solidFill>
                <a:sym typeface="Symbol" panose="05050102010706020507" pitchFamily="18" charset="2"/>
              </a:rPr>
              <a:t></a:t>
            </a:r>
            <a:r>
              <a:rPr lang="en-US" altLang="ti-ET" sz="2000" dirty="0">
                <a:solidFill>
                  <a:schemeClr val="accent1"/>
                </a:solidFill>
              </a:rPr>
              <a:t> </a:t>
            </a:r>
            <a:r>
              <a:rPr lang="en-US" altLang="ti-ET" sz="2000" dirty="0">
                <a:solidFill>
                  <a:schemeClr val="accent1"/>
                </a:solidFill>
                <a:sym typeface="Symbol" panose="05050102010706020507" pitchFamily="18" charset="2"/>
              </a:rPr>
              <a:t></a:t>
            </a:r>
            <a:r>
              <a:rPr lang="en-US" altLang="ti-ET" sz="2000" dirty="0">
                <a:solidFill>
                  <a:schemeClr val="accent1"/>
                </a:solidFill>
              </a:rPr>
              <a:t>(B)</a:t>
            </a:r>
          </a:p>
        </p:txBody>
      </p:sp>
      <p:sp>
        <p:nvSpPr>
          <p:cNvPr id="448521" name="Text Box 9">
            <a:extLst>
              <a:ext uri="{FF2B5EF4-FFF2-40B4-BE49-F238E27FC236}">
                <a16:creationId xmlns:a16="http://schemas.microsoft.com/office/drawing/2014/main" id="{65FB5758-6F3E-4104-A10D-65CBC82AD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329" y="3093624"/>
            <a:ext cx="517962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en-US" altLang="ti-ET" sz="2800" b="1" dirty="0">
                <a:solidFill>
                  <a:schemeClr val="hlink"/>
                </a:solidFill>
              </a:rPr>
              <a:t>log</a:t>
            </a:r>
            <a:r>
              <a:rPr lang="en-US" altLang="ti-ET" sz="2800" b="1" baseline="-25000" dirty="0">
                <a:solidFill>
                  <a:schemeClr val="hlink"/>
                </a:solidFill>
              </a:rPr>
              <a:t>3</a:t>
            </a:r>
            <a:r>
              <a:rPr lang="en-US" altLang="ti-ET" sz="2800" b="1" dirty="0">
                <a:solidFill>
                  <a:schemeClr val="hlink"/>
                </a:solidFill>
              </a:rPr>
              <a:t>(</a:t>
            </a:r>
            <a:r>
              <a:rPr lang="en-US" altLang="ti-ET" sz="2800" b="1" i="1" dirty="0">
                <a:solidFill>
                  <a:schemeClr val="hlink"/>
                </a:solidFill>
              </a:rPr>
              <a:t>n</a:t>
            </a:r>
            <a:r>
              <a:rPr lang="en-US" altLang="ti-ET" sz="2800" b="1" baseline="30000" dirty="0">
                <a:solidFill>
                  <a:schemeClr val="hlink"/>
                </a:solidFill>
              </a:rPr>
              <a:t>2</a:t>
            </a:r>
            <a:r>
              <a:rPr lang="en-US" altLang="ti-ET" sz="2800" b="1" dirty="0">
                <a:solidFill>
                  <a:schemeClr val="hlink"/>
                </a:solidFill>
              </a:rPr>
              <a:t>)          </a:t>
            </a:r>
            <a:r>
              <a:rPr lang="en-US" altLang="ti-ET" sz="2800" b="1" i="1" dirty="0">
                <a:solidFill>
                  <a:schemeClr val="hlink"/>
                </a:solidFill>
              </a:rPr>
              <a:t>		</a:t>
            </a:r>
            <a:r>
              <a:rPr lang="en-US" altLang="ti-ET" sz="2800" b="1" dirty="0">
                <a:solidFill>
                  <a:schemeClr val="hlink"/>
                </a:solidFill>
              </a:rPr>
              <a:t>log</a:t>
            </a:r>
            <a:r>
              <a:rPr lang="en-US" altLang="ti-ET" sz="2800" b="1" baseline="-25000" dirty="0">
                <a:solidFill>
                  <a:schemeClr val="hlink"/>
                </a:solidFill>
              </a:rPr>
              <a:t>2</a:t>
            </a:r>
            <a:r>
              <a:rPr lang="en-US" altLang="ti-ET" sz="2800" b="1" dirty="0">
                <a:solidFill>
                  <a:schemeClr val="hlink"/>
                </a:solidFill>
              </a:rPr>
              <a:t>(</a:t>
            </a:r>
            <a:r>
              <a:rPr lang="en-US" altLang="ti-ET" sz="2800" b="1" i="1" dirty="0">
                <a:solidFill>
                  <a:schemeClr val="hlink"/>
                </a:solidFill>
              </a:rPr>
              <a:t>n</a:t>
            </a:r>
            <a:r>
              <a:rPr lang="en-US" altLang="ti-ET" sz="2800" b="1" baseline="30000" dirty="0">
                <a:solidFill>
                  <a:schemeClr val="hlink"/>
                </a:solidFill>
              </a:rPr>
              <a:t>3</a:t>
            </a:r>
            <a:r>
              <a:rPr lang="en-US" altLang="ti-ET" sz="2800" b="1" dirty="0">
                <a:solidFill>
                  <a:schemeClr val="hlink"/>
                </a:solidFill>
              </a:rPr>
              <a:t>)</a:t>
            </a:r>
          </a:p>
        </p:txBody>
      </p:sp>
      <p:sp>
        <p:nvSpPr>
          <p:cNvPr id="448522" name="Text Box 10">
            <a:extLst>
              <a:ext uri="{FF2B5EF4-FFF2-40B4-BE49-F238E27FC236}">
                <a16:creationId xmlns:a16="http://schemas.microsoft.com/office/drawing/2014/main" id="{2C82D6BA-A292-4D1F-9E26-EC6B6A20B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329" y="3674649"/>
            <a:ext cx="80937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lvl="1">
              <a:spcAft>
                <a:spcPct val="10000"/>
              </a:spcAft>
              <a:buFont typeface="Wingdings" panose="05000000000000000000" pitchFamily="2" charset="2"/>
              <a:buNone/>
            </a:pPr>
            <a:r>
              <a:rPr lang="en-US" altLang="ti-ET" sz="2000" dirty="0" err="1">
                <a:solidFill>
                  <a:schemeClr val="accent1"/>
                </a:solidFill>
              </a:rPr>
              <a:t>log</a:t>
            </a:r>
            <a:r>
              <a:rPr lang="en-US" altLang="ti-ET" sz="2000" i="1" baseline="-25000" dirty="0" err="1">
                <a:solidFill>
                  <a:schemeClr val="accent1"/>
                </a:solidFill>
              </a:rPr>
              <a:t>b</a:t>
            </a:r>
            <a:r>
              <a:rPr lang="en-US" altLang="ti-ET" sz="2000" i="1" dirty="0" err="1">
                <a:solidFill>
                  <a:schemeClr val="accent1"/>
                </a:solidFill>
              </a:rPr>
              <a:t>a</a:t>
            </a:r>
            <a:r>
              <a:rPr lang="en-US" altLang="ti-ET" sz="2000" dirty="0">
                <a:solidFill>
                  <a:schemeClr val="accent1"/>
                </a:solidFill>
              </a:rPr>
              <a:t> = </a:t>
            </a:r>
            <a:r>
              <a:rPr lang="en-US" altLang="ti-ET" sz="2000" dirty="0" err="1">
                <a:solidFill>
                  <a:schemeClr val="accent1"/>
                </a:solidFill>
              </a:rPr>
              <a:t>log</a:t>
            </a:r>
            <a:r>
              <a:rPr lang="en-US" altLang="ti-ET" sz="2000" i="1" baseline="-25000" dirty="0" err="1">
                <a:solidFill>
                  <a:schemeClr val="accent1"/>
                </a:solidFill>
              </a:rPr>
              <a:t>c</a:t>
            </a:r>
            <a:r>
              <a:rPr lang="en-US" altLang="ti-ET" sz="2000" i="1" dirty="0" err="1">
                <a:solidFill>
                  <a:schemeClr val="accent1"/>
                </a:solidFill>
              </a:rPr>
              <a:t>a</a:t>
            </a:r>
            <a:r>
              <a:rPr lang="en-US" altLang="ti-ET" sz="2000" i="1" dirty="0">
                <a:solidFill>
                  <a:schemeClr val="accent1"/>
                </a:solidFill>
              </a:rPr>
              <a:t> / </a:t>
            </a:r>
            <a:r>
              <a:rPr lang="en-US" altLang="ti-ET" sz="2000" dirty="0" err="1">
                <a:solidFill>
                  <a:schemeClr val="accent1"/>
                </a:solidFill>
              </a:rPr>
              <a:t>log</a:t>
            </a:r>
            <a:r>
              <a:rPr lang="en-US" altLang="ti-ET" sz="2000" i="1" baseline="-25000" dirty="0" err="1">
                <a:solidFill>
                  <a:schemeClr val="accent1"/>
                </a:solidFill>
              </a:rPr>
              <a:t>c</a:t>
            </a:r>
            <a:r>
              <a:rPr lang="en-US" altLang="ti-ET" sz="2000" i="1" dirty="0" err="1">
                <a:solidFill>
                  <a:schemeClr val="accent1"/>
                </a:solidFill>
              </a:rPr>
              <a:t>b</a:t>
            </a:r>
            <a:r>
              <a:rPr lang="en-US" altLang="ti-ET" sz="2000" dirty="0">
                <a:solidFill>
                  <a:schemeClr val="accent1"/>
                </a:solidFill>
              </a:rPr>
              <a:t>; A = 2lg</a:t>
            </a:r>
            <a:r>
              <a:rPr lang="en-US" altLang="ti-ET" sz="2000" i="1" dirty="0">
                <a:solidFill>
                  <a:schemeClr val="accent1"/>
                </a:solidFill>
              </a:rPr>
              <a:t>n</a:t>
            </a:r>
            <a:r>
              <a:rPr lang="en-US" altLang="ti-ET" sz="2000" dirty="0">
                <a:solidFill>
                  <a:schemeClr val="accent1"/>
                </a:solidFill>
              </a:rPr>
              <a:t> / lg3, B  = 3lg</a:t>
            </a:r>
            <a:r>
              <a:rPr lang="en-US" altLang="ti-ET" sz="2000" i="1" dirty="0">
                <a:solidFill>
                  <a:schemeClr val="accent1"/>
                </a:solidFill>
              </a:rPr>
              <a:t>n</a:t>
            </a:r>
            <a:r>
              <a:rPr lang="en-US" altLang="ti-ET" sz="2000" dirty="0">
                <a:solidFill>
                  <a:schemeClr val="accent1"/>
                </a:solidFill>
              </a:rPr>
              <a:t>, A/B =2/(3lg3)</a:t>
            </a:r>
          </a:p>
        </p:txBody>
      </p:sp>
      <p:sp>
        <p:nvSpPr>
          <p:cNvPr id="448523" name="Text Box 11">
            <a:extLst>
              <a:ext uri="{FF2B5EF4-FFF2-40B4-BE49-F238E27FC236}">
                <a16:creationId xmlns:a16="http://schemas.microsoft.com/office/drawing/2014/main" id="{6CC1D748-8AF7-492B-B108-BC880658C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329" y="4370391"/>
            <a:ext cx="457048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en-US" altLang="ti-ET" sz="2800" b="1" i="1">
                <a:solidFill>
                  <a:schemeClr val="hlink"/>
                </a:solidFill>
              </a:rPr>
              <a:t> n</a:t>
            </a:r>
            <a:r>
              <a:rPr lang="en-US" altLang="ti-ET" sz="2800" b="1" baseline="40000">
                <a:solidFill>
                  <a:schemeClr val="hlink"/>
                </a:solidFill>
              </a:rPr>
              <a:t>lg4</a:t>
            </a:r>
            <a:r>
              <a:rPr lang="en-US" altLang="ti-ET" sz="2800" b="1" baseline="30000">
                <a:solidFill>
                  <a:schemeClr val="hlink"/>
                </a:solidFill>
              </a:rPr>
              <a:t> </a:t>
            </a:r>
            <a:r>
              <a:rPr lang="en-US" altLang="ti-ET" sz="2800" b="1" i="1" baseline="30000">
                <a:solidFill>
                  <a:schemeClr val="hlink"/>
                </a:solidFill>
              </a:rPr>
              <a:t>			               </a:t>
            </a:r>
            <a:r>
              <a:rPr lang="en-US" altLang="ti-ET" sz="2800" b="1">
                <a:solidFill>
                  <a:schemeClr val="hlink"/>
                </a:solidFill>
              </a:rPr>
              <a:t>3</a:t>
            </a:r>
            <a:r>
              <a:rPr lang="en-US" altLang="ti-ET" sz="2800" b="1" baseline="40000">
                <a:solidFill>
                  <a:schemeClr val="hlink"/>
                </a:solidFill>
              </a:rPr>
              <a:t>lg</a:t>
            </a:r>
            <a:r>
              <a:rPr lang="en-US" altLang="ti-ET" sz="2800" b="1" i="1" baseline="40000">
                <a:solidFill>
                  <a:schemeClr val="hlink"/>
                </a:solidFill>
              </a:rPr>
              <a:t> n</a:t>
            </a:r>
          </a:p>
        </p:txBody>
      </p:sp>
      <p:sp>
        <p:nvSpPr>
          <p:cNvPr id="448524" name="Text Box 12">
            <a:extLst>
              <a:ext uri="{FF2B5EF4-FFF2-40B4-BE49-F238E27FC236}">
                <a16:creationId xmlns:a16="http://schemas.microsoft.com/office/drawing/2014/main" id="{469DD75E-9E14-406E-A0B1-770F7CA8A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329" y="4889503"/>
            <a:ext cx="732629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ti-ET" sz="2000" i="1" dirty="0" err="1">
                <a:solidFill>
                  <a:schemeClr val="accent1"/>
                </a:solidFill>
              </a:rPr>
              <a:t>a</a:t>
            </a:r>
            <a:r>
              <a:rPr lang="en-US" altLang="ti-ET" sz="2000" baseline="30000" dirty="0" err="1">
                <a:solidFill>
                  <a:schemeClr val="accent1"/>
                </a:solidFill>
              </a:rPr>
              <a:t>log</a:t>
            </a:r>
            <a:r>
              <a:rPr lang="en-US" altLang="ti-ET" sz="2000" i="1" baseline="30000" dirty="0">
                <a:solidFill>
                  <a:schemeClr val="accent1"/>
                </a:solidFill>
              </a:rPr>
              <a:t> b </a:t>
            </a:r>
            <a:r>
              <a:rPr lang="en-US" altLang="ti-ET" sz="2000" i="1" dirty="0">
                <a:solidFill>
                  <a:schemeClr val="accent1"/>
                </a:solidFill>
              </a:rPr>
              <a:t>=</a:t>
            </a:r>
            <a:r>
              <a:rPr lang="en-US" altLang="ti-ET" sz="2000" i="1" baseline="30000" dirty="0">
                <a:solidFill>
                  <a:schemeClr val="accent1"/>
                </a:solidFill>
              </a:rPr>
              <a:t> </a:t>
            </a:r>
            <a:r>
              <a:rPr lang="en-US" altLang="ti-ET" sz="2000" i="1" dirty="0">
                <a:solidFill>
                  <a:schemeClr val="accent1"/>
                </a:solidFill>
              </a:rPr>
              <a:t>b</a:t>
            </a:r>
            <a:r>
              <a:rPr lang="en-US" altLang="ti-ET" sz="2000" baseline="30000" dirty="0">
                <a:solidFill>
                  <a:schemeClr val="accent1"/>
                </a:solidFill>
              </a:rPr>
              <a:t>log </a:t>
            </a:r>
            <a:r>
              <a:rPr lang="en-US" altLang="ti-ET" sz="2000" i="1" baseline="30000" dirty="0">
                <a:solidFill>
                  <a:schemeClr val="accent1"/>
                </a:solidFill>
              </a:rPr>
              <a:t>a</a:t>
            </a:r>
            <a:r>
              <a:rPr lang="en-US" altLang="ti-ET" sz="2000" dirty="0">
                <a:solidFill>
                  <a:schemeClr val="accent1"/>
                </a:solidFill>
              </a:rPr>
              <a:t>; B =3</a:t>
            </a:r>
            <a:r>
              <a:rPr lang="en-US" altLang="ti-ET" sz="2000" baseline="40000" dirty="0">
                <a:solidFill>
                  <a:schemeClr val="accent1"/>
                </a:solidFill>
              </a:rPr>
              <a:t>lg</a:t>
            </a:r>
            <a:r>
              <a:rPr lang="en-US" altLang="ti-ET" sz="2000" i="1" baseline="40000" dirty="0">
                <a:solidFill>
                  <a:schemeClr val="accent1"/>
                </a:solidFill>
              </a:rPr>
              <a:t> n</a:t>
            </a:r>
            <a:r>
              <a:rPr lang="en-US" altLang="ti-ET" sz="2000" dirty="0">
                <a:solidFill>
                  <a:schemeClr val="accent1"/>
                </a:solidFill>
              </a:rPr>
              <a:t>=</a:t>
            </a:r>
            <a:r>
              <a:rPr lang="en-US" altLang="ti-ET" sz="2000" i="1" dirty="0" err="1">
                <a:solidFill>
                  <a:schemeClr val="accent1"/>
                </a:solidFill>
              </a:rPr>
              <a:t>n</a:t>
            </a:r>
            <a:r>
              <a:rPr lang="en-US" altLang="ti-ET" sz="2000" baseline="40000" dirty="0" err="1">
                <a:solidFill>
                  <a:schemeClr val="accent1"/>
                </a:solidFill>
              </a:rPr>
              <a:t>lg</a:t>
            </a:r>
            <a:r>
              <a:rPr lang="en-US" altLang="ti-ET" sz="2000" i="1" baseline="40000" dirty="0">
                <a:solidFill>
                  <a:schemeClr val="accent1"/>
                </a:solidFill>
              </a:rPr>
              <a:t> 3</a:t>
            </a:r>
            <a:r>
              <a:rPr lang="en-US" altLang="ti-ET" sz="2000" dirty="0">
                <a:solidFill>
                  <a:schemeClr val="accent1"/>
                </a:solidFill>
              </a:rPr>
              <a:t>; A/B =</a:t>
            </a:r>
            <a:r>
              <a:rPr lang="en-US" altLang="ti-ET" sz="2000" i="1" dirty="0" err="1">
                <a:solidFill>
                  <a:schemeClr val="accent1"/>
                </a:solidFill>
              </a:rPr>
              <a:t>n</a:t>
            </a:r>
            <a:r>
              <a:rPr lang="en-US" altLang="ti-ET" sz="2000" baseline="40000" dirty="0" err="1">
                <a:solidFill>
                  <a:schemeClr val="accent1"/>
                </a:solidFill>
              </a:rPr>
              <a:t>lg</a:t>
            </a:r>
            <a:r>
              <a:rPr lang="en-US" altLang="ti-ET" sz="2000" baseline="40000" dirty="0">
                <a:solidFill>
                  <a:schemeClr val="accent1"/>
                </a:solidFill>
              </a:rPr>
              <a:t>(4/3) </a:t>
            </a:r>
            <a:r>
              <a:rPr lang="en-US" altLang="ti-ET" sz="2000" dirty="0">
                <a:solidFill>
                  <a:schemeClr val="accent1"/>
                </a:solidFill>
                <a:sym typeface="Symbol" panose="05050102010706020507" pitchFamily="18" charset="2"/>
              </a:rPr>
              <a:t></a:t>
            </a:r>
            <a:r>
              <a:rPr lang="en-US" altLang="ti-ET" sz="2000" baseline="40000" dirty="0">
                <a:solidFill>
                  <a:schemeClr val="accent1"/>
                </a:solidFill>
              </a:rPr>
              <a:t> </a:t>
            </a:r>
            <a:r>
              <a:rPr lang="en-US" altLang="ti-ET" sz="2000" dirty="0">
                <a:solidFill>
                  <a:schemeClr val="accent1"/>
                </a:solidFill>
                <a:sym typeface="Symbol" panose="05050102010706020507" pitchFamily="18" charset="2"/>
              </a:rPr>
              <a:t></a:t>
            </a:r>
            <a:r>
              <a:rPr lang="en-US" altLang="ti-ET" sz="2000" dirty="0">
                <a:solidFill>
                  <a:schemeClr val="accent1"/>
                </a:solidFill>
              </a:rPr>
              <a:t> as </a:t>
            </a:r>
            <a:r>
              <a:rPr lang="en-US" altLang="ti-ET" sz="2000" i="1" dirty="0">
                <a:solidFill>
                  <a:schemeClr val="accent1"/>
                </a:solidFill>
              </a:rPr>
              <a:t>n</a:t>
            </a:r>
            <a:r>
              <a:rPr lang="en-US" altLang="ti-ET" sz="2000" dirty="0">
                <a:solidFill>
                  <a:schemeClr val="accent1"/>
                </a:solidFill>
                <a:sym typeface="Symbol" panose="05050102010706020507" pitchFamily="18" charset="2"/>
              </a:rPr>
              <a:t></a:t>
            </a:r>
          </a:p>
        </p:txBody>
      </p:sp>
      <p:sp>
        <p:nvSpPr>
          <p:cNvPr id="448525" name="Text Box 13">
            <a:extLst>
              <a:ext uri="{FF2B5EF4-FFF2-40B4-BE49-F238E27FC236}">
                <a16:creationId xmlns:a16="http://schemas.microsoft.com/office/drawing/2014/main" id="{C51E3341-2E0B-4BAC-9988-C5D3FD163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329" y="5575300"/>
            <a:ext cx="446789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en-US" altLang="ti-ET" sz="2800" b="1">
                <a:solidFill>
                  <a:schemeClr val="hlink"/>
                </a:solidFill>
              </a:rPr>
              <a:t>lg</a:t>
            </a:r>
            <a:r>
              <a:rPr lang="en-US" altLang="ti-ET" sz="2800" b="1" baseline="30000">
                <a:solidFill>
                  <a:schemeClr val="hlink"/>
                </a:solidFill>
              </a:rPr>
              <a:t>2</a:t>
            </a:r>
            <a:r>
              <a:rPr lang="en-US" altLang="ti-ET" sz="2800" b="1" i="1">
                <a:solidFill>
                  <a:schemeClr val="hlink"/>
                </a:solidFill>
              </a:rPr>
              <a:t>n</a:t>
            </a:r>
            <a:r>
              <a:rPr lang="en-US" altLang="ti-ET" sz="2800" b="1" baseline="30000">
                <a:solidFill>
                  <a:schemeClr val="hlink"/>
                </a:solidFill>
              </a:rPr>
              <a:t>		                            </a:t>
            </a:r>
            <a:r>
              <a:rPr lang="en-US" altLang="ti-ET" sz="2800" b="1" i="1">
                <a:solidFill>
                  <a:schemeClr val="hlink"/>
                </a:solidFill>
              </a:rPr>
              <a:t>n</a:t>
            </a:r>
            <a:r>
              <a:rPr lang="en-US" altLang="ti-ET" sz="2800" b="1" baseline="30000">
                <a:solidFill>
                  <a:schemeClr val="hlink"/>
                </a:solidFill>
              </a:rPr>
              <a:t>1/2</a:t>
            </a:r>
          </a:p>
        </p:txBody>
      </p:sp>
      <p:sp>
        <p:nvSpPr>
          <p:cNvPr id="448527" name="Text Box 15">
            <a:extLst>
              <a:ext uri="{FF2B5EF4-FFF2-40B4-BE49-F238E27FC236}">
                <a16:creationId xmlns:a16="http://schemas.microsoft.com/office/drawing/2014/main" id="{81ED858A-FC53-4BBB-A680-238DD646EB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329" y="6070600"/>
            <a:ext cx="8755413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1">
              <a:buFont typeface="Wingdings" panose="05000000000000000000" pitchFamily="2" charset="2"/>
              <a:buNone/>
            </a:pPr>
            <a:r>
              <a:rPr lang="en-US" altLang="ti-ET" sz="2000" dirty="0" err="1">
                <a:solidFill>
                  <a:schemeClr val="accent1"/>
                </a:solidFill>
              </a:rPr>
              <a:t>lim</a:t>
            </a:r>
            <a:r>
              <a:rPr lang="en-US" altLang="ti-ET" sz="2000" i="1" dirty="0">
                <a:solidFill>
                  <a:schemeClr val="accent1"/>
                </a:solidFill>
              </a:rPr>
              <a:t> </a:t>
            </a:r>
            <a:r>
              <a:rPr lang="en-US" altLang="ti-ET" sz="2000" dirty="0">
                <a:solidFill>
                  <a:schemeClr val="accent1"/>
                </a:solidFill>
                <a:sym typeface="Symbol" panose="05050102010706020507" pitchFamily="18" charset="2"/>
              </a:rPr>
              <a:t>( </a:t>
            </a:r>
            <a:r>
              <a:rPr lang="en-US" altLang="ti-ET" sz="2000" dirty="0" err="1">
                <a:solidFill>
                  <a:schemeClr val="accent1"/>
                </a:solidFill>
              </a:rPr>
              <a:t>lg</a:t>
            </a:r>
            <a:r>
              <a:rPr lang="en-US" altLang="ti-ET" sz="2000" i="1" baseline="30000" dirty="0" err="1">
                <a:solidFill>
                  <a:schemeClr val="accent1"/>
                </a:solidFill>
              </a:rPr>
              <a:t>a</a:t>
            </a:r>
            <a:r>
              <a:rPr lang="en-US" altLang="ti-ET" sz="2000" baseline="30000" dirty="0">
                <a:solidFill>
                  <a:schemeClr val="accent1"/>
                </a:solidFill>
              </a:rPr>
              <a:t> </a:t>
            </a:r>
            <a:r>
              <a:rPr lang="en-US" altLang="ti-ET" sz="2000" i="1" dirty="0">
                <a:solidFill>
                  <a:schemeClr val="accent1"/>
                </a:solidFill>
              </a:rPr>
              <a:t>n</a:t>
            </a:r>
            <a:r>
              <a:rPr lang="en-US" altLang="ti-ET" sz="2000" dirty="0">
                <a:solidFill>
                  <a:schemeClr val="accent1"/>
                </a:solidFill>
              </a:rPr>
              <a:t> / </a:t>
            </a:r>
            <a:r>
              <a:rPr lang="en-US" altLang="ti-ET" sz="2000" i="1" dirty="0" err="1">
                <a:solidFill>
                  <a:schemeClr val="accent1"/>
                </a:solidFill>
              </a:rPr>
              <a:t>n</a:t>
            </a:r>
            <a:r>
              <a:rPr lang="en-US" altLang="ti-ET" sz="2000" i="1" baseline="30000" dirty="0" err="1">
                <a:solidFill>
                  <a:schemeClr val="accent1"/>
                </a:solidFill>
              </a:rPr>
              <a:t>b</a:t>
            </a:r>
            <a:r>
              <a:rPr lang="en-US" altLang="ti-ET" sz="2000" i="1" baseline="30000" dirty="0">
                <a:solidFill>
                  <a:schemeClr val="accent1"/>
                </a:solidFill>
              </a:rPr>
              <a:t> </a:t>
            </a:r>
            <a:r>
              <a:rPr lang="en-US" altLang="ti-ET" sz="2000" dirty="0">
                <a:solidFill>
                  <a:schemeClr val="accent1"/>
                </a:solidFill>
              </a:rPr>
              <a:t>) = 0 (here </a:t>
            </a:r>
            <a:r>
              <a:rPr lang="en-US" altLang="ti-ET" sz="2000" i="1" dirty="0">
                <a:solidFill>
                  <a:schemeClr val="accent1"/>
                </a:solidFill>
              </a:rPr>
              <a:t>a</a:t>
            </a:r>
            <a:r>
              <a:rPr lang="en-US" altLang="ti-ET" sz="2000" dirty="0">
                <a:solidFill>
                  <a:schemeClr val="accent1"/>
                </a:solidFill>
              </a:rPr>
              <a:t> = 2 and </a:t>
            </a:r>
            <a:r>
              <a:rPr lang="en-US" altLang="ti-ET" sz="2000" i="1" dirty="0">
                <a:solidFill>
                  <a:schemeClr val="accent1"/>
                </a:solidFill>
              </a:rPr>
              <a:t>b</a:t>
            </a:r>
            <a:r>
              <a:rPr lang="en-US" altLang="ti-ET" sz="2000" dirty="0">
                <a:solidFill>
                  <a:schemeClr val="accent1"/>
                </a:solidFill>
              </a:rPr>
              <a:t> = 1/2) </a:t>
            </a:r>
            <a:r>
              <a:rPr lang="en-US" altLang="ti-ET" sz="2000" dirty="0">
                <a:solidFill>
                  <a:schemeClr val="accent1"/>
                </a:solidFill>
                <a:sym typeface="Symbol" panose="05050102010706020507" pitchFamily="18" charset="2"/>
              </a:rPr>
              <a:t></a:t>
            </a:r>
            <a:r>
              <a:rPr lang="en-US" altLang="ti-ET" sz="2000" dirty="0">
                <a:solidFill>
                  <a:schemeClr val="accent1"/>
                </a:solidFill>
              </a:rPr>
              <a:t> A </a:t>
            </a:r>
            <a:r>
              <a:rPr lang="en-US" altLang="ti-ET" sz="2000" dirty="0">
                <a:solidFill>
                  <a:schemeClr val="accent1"/>
                </a:solidFill>
                <a:sym typeface="Symbol" panose="05050102010706020507" pitchFamily="18" charset="2"/>
              </a:rPr>
              <a:t></a:t>
            </a:r>
            <a:r>
              <a:rPr lang="en-US" altLang="ti-ET" sz="2000" dirty="0">
                <a:solidFill>
                  <a:schemeClr val="accent1"/>
                </a:solidFill>
              </a:rPr>
              <a:t> </a:t>
            </a:r>
            <a:r>
              <a:rPr lang="en-US" altLang="ti-ET" sz="2000" i="1" dirty="0">
                <a:solidFill>
                  <a:schemeClr val="accent1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o </a:t>
            </a:r>
            <a:r>
              <a:rPr lang="en-US" altLang="ti-ET" sz="2000" dirty="0">
                <a:solidFill>
                  <a:schemeClr val="accent1"/>
                </a:solidFill>
              </a:rPr>
              <a:t>(B)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ti-ET" sz="2000" dirty="0">
                <a:solidFill>
                  <a:schemeClr val="accent1"/>
                </a:solidFill>
              </a:rPr>
              <a:t> </a:t>
            </a:r>
            <a:r>
              <a:rPr lang="en-US" altLang="ti-ET" sz="2400" i="1" baseline="60000" dirty="0">
                <a:solidFill>
                  <a:schemeClr val="accent1"/>
                </a:solidFill>
              </a:rPr>
              <a:t>n</a:t>
            </a:r>
            <a:r>
              <a:rPr lang="en-US" altLang="ti-ET" sz="2400" baseline="60000" dirty="0">
                <a:solidFill>
                  <a:schemeClr val="accent1"/>
                </a:solidFill>
                <a:sym typeface="Symbol" panose="05050102010706020507" pitchFamily="18" charset="2"/>
              </a:rPr>
              <a:t></a:t>
            </a:r>
            <a:endParaRPr lang="en-US" altLang="ti-ET" sz="2000" dirty="0">
              <a:solidFill>
                <a:schemeClr val="accent1"/>
              </a:solidFill>
            </a:endParaRPr>
          </a:p>
        </p:txBody>
      </p:sp>
      <p:sp>
        <p:nvSpPr>
          <p:cNvPr id="448528" name="Text Box 16">
            <a:extLst>
              <a:ext uri="{FF2B5EF4-FFF2-40B4-BE49-F238E27FC236}">
                <a16:creationId xmlns:a16="http://schemas.microsoft.com/office/drawing/2014/main" id="{9150A06C-2CB5-4FD9-9DF7-EFA64222E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1904" y="1886913"/>
            <a:ext cx="14430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ti-ET" sz="2400" b="1">
                <a:solidFill>
                  <a:srgbClr val="FF3300"/>
                </a:solidFill>
              </a:rPr>
              <a:t>A </a:t>
            </a:r>
            <a:r>
              <a:rPr lang="en-US" altLang="ti-ET" sz="2400" b="1">
                <a:solidFill>
                  <a:srgbClr val="FF3300"/>
                </a:solidFill>
                <a:sym typeface="Symbol" panose="05050102010706020507" pitchFamily="18" charset="2"/>
              </a:rPr>
              <a:t></a:t>
            </a:r>
            <a:r>
              <a:rPr lang="en-US" altLang="ti-ET" sz="2400" b="1">
                <a:solidFill>
                  <a:srgbClr val="FF3300"/>
                </a:solidFill>
              </a:rPr>
              <a:t> </a:t>
            </a:r>
            <a:r>
              <a:rPr lang="en-US" altLang="ti-ET" sz="2400" b="1">
                <a:solidFill>
                  <a:srgbClr val="FF3300"/>
                </a:solidFill>
                <a:sym typeface="Symbol" panose="05050102010706020507" pitchFamily="18" charset="2"/>
              </a:rPr>
              <a:t></a:t>
            </a:r>
            <a:r>
              <a:rPr lang="en-US" altLang="ti-ET" sz="2400" b="1">
                <a:solidFill>
                  <a:srgbClr val="FF3300"/>
                </a:solidFill>
              </a:rPr>
              <a:t>(B)</a:t>
            </a:r>
          </a:p>
        </p:txBody>
      </p:sp>
      <p:sp>
        <p:nvSpPr>
          <p:cNvPr id="448529" name="Text Box 17">
            <a:extLst>
              <a:ext uri="{FF2B5EF4-FFF2-40B4-BE49-F238E27FC236}">
                <a16:creationId xmlns:a16="http://schemas.microsoft.com/office/drawing/2014/main" id="{52761C03-B18E-49C1-A945-F6E6FCCC1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1904" y="3093624"/>
            <a:ext cx="14430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ti-ET" sz="2400" b="1">
                <a:solidFill>
                  <a:srgbClr val="FF3300"/>
                </a:solidFill>
              </a:rPr>
              <a:t>A </a:t>
            </a:r>
            <a:r>
              <a:rPr lang="en-US" altLang="ti-ET" sz="2400" b="1">
                <a:solidFill>
                  <a:srgbClr val="FF3300"/>
                </a:solidFill>
                <a:sym typeface="Symbol" panose="05050102010706020507" pitchFamily="18" charset="2"/>
              </a:rPr>
              <a:t></a:t>
            </a:r>
            <a:r>
              <a:rPr lang="en-US" altLang="ti-ET" sz="2400" b="1">
                <a:solidFill>
                  <a:srgbClr val="FF3300"/>
                </a:solidFill>
              </a:rPr>
              <a:t> </a:t>
            </a:r>
            <a:r>
              <a:rPr lang="en-US" altLang="ti-ET" sz="2400" b="1">
                <a:solidFill>
                  <a:srgbClr val="FF3300"/>
                </a:solidFill>
                <a:sym typeface="Symbol" panose="05050102010706020507" pitchFamily="18" charset="2"/>
              </a:rPr>
              <a:t></a:t>
            </a:r>
            <a:r>
              <a:rPr lang="en-US" altLang="ti-ET" sz="2400" b="1">
                <a:solidFill>
                  <a:srgbClr val="FF3300"/>
                </a:solidFill>
              </a:rPr>
              <a:t>(B)</a:t>
            </a:r>
          </a:p>
        </p:txBody>
      </p:sp>
      <p:sp>
        <p:nvSpPr>
          <p:cNvPr id="448530" name="Text Box 18">
            <a:extLst>
              <a:ext uri="{FF2B5EF4-FFF2-40B4-BE49-F238E27FC236}">
                <a16:creationId xmlns:a16="http://schemas.microsoft.com/office/drawing/2014/main" id="{B66512A6-FE33-494D-8AED-622BDFAEF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6992" y="4370391"/>
            <a:ext cx="14269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ti-ET" sz="2400" b="1">
                <a:solidFill>
                  <a:srgbClr val="FF3300"/>
                </a:solidFill>
              </a:rPr>
              <a:t>A </a:t>
            </a:r>
            <a:r>
              <a:rPr lang="en-US" altLang="ti-ET" sz="2400" b="1">
                <a:solidFill>
                  <a:srgbClr val="FF3300"/>
                </a:solidFill>
                <a:sym typeface="Symbol" panose="05050102010706020507" pitchFamily="18" charset="2"/>
              </a:rPr>
              <a:t></a:t>
            </a:r>
            <a:r>
              <a:rPr lang="en-US" altLang="ti-ET" sz="2400" b="1">
                <a:solidFill>
                  <a:srgbClr val="FF3300"/>
                </a:solidFill>
              </a:rPr>
              <a:t> </a:t>
            </a:r>
            <a:r>
              <a:rPr lang="en-US" altLang="ti-ET" sz="2400" b="1" i="1">
                <a:solidFill>
                  <a:srgbClr val="FF3300"/>
                </a:solidFill>
                <a:sym typeface="Symbol" panose="05050102010706020507" pitchFamily="18" charset="2"/>
              </a:rPr>
              <a:t></a:t>
            </a:r>
            <a:r>
              <a:rPr lang="en-US" altLang="ti-ET" sz="2400" b="1">
                <a:solidFill>
                  <a:srgbClr val="FF3300"/>
                </a:solidFill>
              </a:rPr>
              <a:t>(B)</a:t>
            </a:r>
          </a:p>
        </p:txBody>
      </p:sp>
      <p:sp>
        <p:nvSpPr>
          <p:cNvPr id="448531" name="Text Box 19">
            <a:extLst>
              <a:ext uri="{FF2B5EF4-FFF2-40B4-BE49-F238E27FC236}">
                <a16:creationId xmlns:a16="http://schemas.microsoft.com/office/drawing/2014/main" id="{04868148-3F55-4BAB-B0A4-43BAE4BBB2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4929" y="5575300"/>
            <a:ext cx="14606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ti-ET" sz="2400" b="1">
                <a:solidFill>
                  <a:srgbClr val="FF3300"/>
                </a:solidFill>
              </a:rPr>
              <a:t>A </a:t>
            </a:r>
            <a:r>
              <a:rPr lang="en-US" altLang="ti-ET" sz="2400" b="1">
                <a:solidFill>
                  <a:srgbClr val="FF3300"/>
                </a:solidFill>
                <a:sym typeface="Symbol" panose="05050102010706020507" pitchFamily="18" charset="2"/>
              </a:rPr>
              <a:t></a:t>
            </a:r>
            <a:r>
              <a:rPr lang="en-US" altLang="ti-ET" sz="2400" b="1">
                <a:solidFill>
                  <a:srgbClr val="FF3300"/>
                </a:solidFill>
              </a:rPr>
              <a:t> </a:t>
            </a:r>
            <a:r>
              <a:rPr lang="en-US" altLang="ti-ET" sz="2400" b="1" i="1">
                <a:solidFill>
                  <a:srgbClr val="FF3300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o </a:t>
            </a:r>
            <a:r>
              <a:rPr lang="en-US" altLang="ti-ET" sz="2400" b="1">
                <a:solidFill>
                  <a:srgbClr val="FF3300"/>
                </a:solidFill>
              </a:rPr>
              <a:t>(B)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520" grpId="0" autoUpdateAnimBg="0"/>
      <p:bldP spid="448522" grpId="0" autoUpdateAnimBg="0"/>
      <p:bldP spid="448524" grpId="0" autoUpdateAnimBg="0"/>
      <p:bldP spid="448527" grpId="0" autoUpdateAnimBg="0"/>
      <p:bldP spid="448528" grpId="0" autoUpdateAnimBg="0"/>
      <p:bldP spid="448529" grpId="0" autoUpdateAnimBg="0"/>
      <p:bldP spid="448530" grpId="0" autoUpdateAnimBg="0"/>
      <p:bldP spid="448531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8A3F983-5C4B-424B-8842-A60D0E709389}"/>
              </a:ext>
            </a:extLst>
          </p:cNvPr>
          <p:cNvSpPr txBox="1">
            <a:spLocks noChangeArrowheads="1"/>
          </p:cNvSpPr>
          <p:nvPr/>
        </p:nvSpPr>
        <p:spPr>
          <a:xfrm>
            <a:off x="501398" y="404191"/>
            <a:ext cx="5117766" cy="69905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ti-ET" sz="4000" b="1" dirty="0"/>
              <a:t>Bubble Sort: Example</a:t>
            </a:r>
          </a:p>
        </p:txBody>
      </p:sp>
      <p:graphicFrame>
        <p:nvGraphicFramePr>
          <p:cNvPr id="3" name="Group 49">
            <a:extLst>
              <a:ext uri="{FF2B5EF4-FFF2-40B4-BE49-F238E27FC236}">
                <a16:creationId xmlns:a16="http://schemas.microsoft.com/office/drawing/2014/main" id="{7EC12813-F46D-4B14-A49D-FCF5D96B9E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3156955"/>
              </p:ext>
            </p:extLst>
          </p:nvPr>
        </p:nvGraphicFramePr>
        <p:xfrm>
          <a:off x="5705068" y="463163"/>
          <a:ext cx="4661450" cy="640080"/>
        </p:xfrm>
        <a:graphic>
          <a:graphicData uri="http://schemas.openxmlformats.org/drawingml/2006/table">
            <a:tbl>
              <a:tblPr/>
              <a:tblGrid>
                <a:gridCol w="932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0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2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26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81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Group 49">
            <a:extLst>
              <a:ext uri="{FF2B5EF4-FFF2-40B4-BE49-F238E27FC236}">
                <a16:creationId xmlns:a16="http://schemas.microsoft.com/office/drawing/2014/main" id="{CADB0393-0FE0-43BB-B241-031EA355CA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1603898"/>
              </p:ext>
            </p:extLst>
          </p:nvPr>
        </p:nvGraphicFramePr>
        <p:xfrm>
          <a:off x="5705067" y="1255645"/>
          <a:ext cx="4661453" cy="457200"/>
        </p:xfrm>
        <a:graphic>
          <a:graphicData uri="http://schemas.openxmlformats.org/drawingml/2006/table">
            <a:tbl>
              <a:tblPr/>
              <a:tblGrid>
                <a:gridCol w="932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0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2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26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65">
            <a:extLst>
              <a:ext uri="{FF2B5EF4-FFF2-40B4-BE49-F238E27FC236}">
                <a16:creationId xmlns:a16="http://schemas.microsoft.com/office/drawing/2014/main" id="{53EED588-F54D-4D3B-A652-0AF08FC000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1919761"/>
              </p:ext>
            </p:extLst>
          </p:nvPr>
        </p:nvGraphicFramePr>
        <p:xfrm>
          <a:off x="5705067" y="1769810"/>
          <a:ext cx="4661453" cy="457200"/>
        </p:xfrm>
        <a:graphic>
          <a:graphicData uri="http://schemas.openxmlformats.org/drawingml/2006/table">
            <a:tbl>
              <a:tblPr/>
              <a:tblGrid>
                <a:gridCol w="932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0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2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26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Group 80">
            <a:extLst>
              <a:ext uri="{FF2B5EF4-FFF2-40B4-BE49-F238E27FC236}">
                <a16:creationId xmlns:a16="http://schemas.microsoft.com/office/drawing/2014/main" id="{2E2DADBE-A101-4785-ABBF-0B666B114C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562951"/>
              </p:ext>
            </p:extLst>
          </p:nvPr>
        </p:nvGraphicFramePr>
        <p:xfrm>
          <a:off x="5705068" y="2283186"/>
          <a:ext cx="4661449" cy="457200"/>
        </p:xfrm>
        <a:graphic>
          <a:graphicData uri="http://schemas.openxmlformats.org/drawingml/2006/table">
            <a:tbl>
              <a:tblPr/>
              <a:tblGrid>
                <a:gridCol w="933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1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33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Group 110">
            <a:extLst>
              <a:ext uri="{FF2B5EF4-FFF2-40B4-BE49-F238E27FC236}">
                <a16:creationId xmlns:a16="http://schemas.microsoft.com/office/drawing/2014/main" id="{89E7BC81-42AD-4F69-868C-D43358EAA7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2202795"/>
              </p:ext>
            </p:extLst>
          </p:nvPr>
        </p:nvGraphicFramePr>
        <p:xfrm>
          <a:off x="5705068" y="2792527"/>
          <a:ext cx="4661449" cy="457200"/>
        </p:xfrm>
        <a:graphic>
          <a:graphicData uri="http://schemas.openxmlformats.org/drawingml/2006/table">
            <a:tbl>
              <a:tblPr/>
              <a:tblGrid>
                <a:gridCol w="933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1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33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roup 111">
            <a:extLst>
              <a:ext uri="{FF2B5EF4-FFF2-40B4-BE49-F238E27FC236}">
                <a16:creationId xmlns:a16="http://schemas.microsoft.com/office/drawing/2014/main" id="{4D7A97A8-98D1-4DAA-81A2-09FDADFDED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7284074"/>
              </p:ext>
            </p:extLst>
          </p:nvPr>
        </p:nvGraphicFramePr>
        <p:xfrm>
          <a:off x="5705067" y="3401795"/>
          <a:ext cx="4661452" cy="457200"/>
        </p:xfrm>
        <a:graphic>
          <a:graphicData uri="http://schemas.openxmlformats.org/drawingml/2006/table">
            <a:tbl>
              <a:tblPr/>
              <a:tblGrid>
                <a:gridCol w="933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5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15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33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Group 141">
            <a:extLst>
              <a:ext uri="{FF2B5EF4-FFF2-40B4-BE49-F238E27FC236}">
                <a16:creationId xmlns:a16="http://schemas.microsoft.com/office/drawing/2014/main" id="{A2F58141-CB6C-4457-A024-4D72544894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3242427"/>
              </p:ext>
            </p:extLst>
          </p:nvPr>
        </p:nvGraphicFramePr>
        <p:xfrm>
          <a:off x="5705068" y="3911672"/>
          <a:ext cx="4661450" cy="457200"/>
        </p:xfrm>
        <a:graphic>
          <a:graphicData uri="http://schemas.openxmlformats.org/drawingml/2006/table">
            <a:tbl>
              <a:tblPr/>
              <a:tblGrid>
                <a:gridCol w="932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2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22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22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Group 158">
            <a:extLst>
              <a:ext uri="{FF2B5EF4-FFF2-40B4-BE49-F238E27FC236}">
                <a16:creationId xmlns:a16="http://schemas.microsoft.com/office/drawing/2014/main" id="{66763A92-E35E-47CE-B5F2-7637263BD5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742634"/>
              </p:ext>
            </p:extLst>
          </p:nvPr>
        </p:nvGraphicFramePr>
        <p:xfrm>
          <a:off x="5705067" y="4414895"/>
          <a:ext cx="4661450" cy="457200"/>
        </p:xfrm>
        <a:graphic>
          <a:graphicData uri="http://schemas.openxmlformats.org/drawingml/2006/table">
            <a:tbl>
              <a:tblPr/>
              <a:tblGrid>
                <a:gridCol w="932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2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22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22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Group 172">
            <a:extLst>
              <a:ext uri="{FF2B5EF4-FFF2-40B4-BE49-F238E27FC236}">
                <a16:creationId xmlns:a16="http://schemas.microsoft.com/office/drawing/2014/main" id="{E50602A9-C341-4D4D-9CBD-0D619CF35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824826"/>
              </p:ext>
            </p:extLst>
          </p:nvPr>
        </p:nvGraphicFramePr>
        <p:xfrm>
          <a:off x="5705068" y="5022814"/>
          <a:ext cx="4661450" cy="457200"/>
        </p:xfrm>
        <a:graphic>
          <a:graphicData uri="http://schemas.openxmlformats.org/drawingml/2006/table">
            <a:tbl>
              <a:tblPr/>
              <a:tblGrid>
                <a:gridCol w="932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2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22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22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222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roup 186">
            <a:extLst>
              <a:ext uri="{FF2B5EF4-FFF2-40B4-BE49-F238E27FC236}">
                <a16:creationId xmlns:a16="http://schemas.microsoft.com/office/drawing/2014/main" id="{F55368AC-3E5B-443A-B195-EB626E0BB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452"/>
              </p:ext>
            </p:extLst>
          </p:nvPr>
        </p:nvGraphicFramePr>
        <p:xfrm>
          <a:off x="5698442" y="6110987"/>
          <a:ext cx="4668075" cy="533400"/>
        </p:xfrm>
        <a:graphic>
          <a:graphicData uri="http://schemas.openxmlformats.org/drawingml/2006/table">
            <a:tbl>
              <a:tblPr/>
              <a:tblGrid>
                <a:gridCol w="923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36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3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DB33602D-9089-4E4D-A700-618C26466D8B}"/>
              </a:ext>
            </a:extLst>
          </p:cNvPr>
          <p:cNvSpPr/>
          <p:nvPr/>
        </p:nvSpPr>
        <p:spPr>
          <a:xfrm>
            <a:off x="288234" y="3316540"/>
            <a:ext cx="11289962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i-E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E318B6-CA4C-4B29-957C-44418CD3F195}"/>
              </a:ext>
            </a:extLst>
          </p:cNvPr>
          <p:cNvSpPr/>
          <p:nvPr/>
        </p:nvSpPr>
        <p:spPr>
          <a:xfrm flipV="1">
            <a:off x="288234" y="4926014"/>
            <a:ext cx="11289962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i-ET"/>
          </a:p>
        </p:txBody>
      </p:sp>
      <p:graphicFrame>
        <p:nvGraphicFramePr>
          <p:cNvPr id="17" name="Group 49">
            <a:extLst>
              <a:ext uri="{FF2B5EF4-FFF2-40B4-BE49-F238E27FC236}">
                <a16:creationId xmlns:a16="http://schemas.microsoft.com/office/drawing/2014/main" id="{0AF18BC3-586B-4AAD-9CB6-0D51C8E6C7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896420"/>
              </p:ext>
            </p:extLst>
          </p:nvPr>
        </p:nvGraphicFramePr>
        <p:xfrm>
          <a:off x="617116" y="1255645"/>
          <a:ext cx="4661453" cy="457200"/>
        </p:xfrm>
        <a:graphic>
          <a:graphicData uri="http://schemas.openxmlformats.org/drawingml/2006/table">
            <a:tbl>
              <a:tblPr/>
              <a:tblGrid>
                <a:gridCol w="932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0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2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26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Group 65">
            <a:extLst>
              <a:ext uri="{FF2B5EF4-FFF2-40B4-BE49-F238E27FC236}">
                <a16:creationId xmlns:a16="http://schemas.microsoft.com/office/drawing/2014/main" id="{57C8B39A-E534-4F07-9BCC-38E333014B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8454017"/>
              </p:ext>
            </p:extLst>
          </p:nvPr>
        </p:nvGraphicFramePr>
        <p:xfrm>
          <a:off x="617116" y="1769810"/>
          <a:ext cx="4661453" cy="457200"/>
        </p:xfrm>
        <a:graphic>
          <a:graphicData uri="http://schemas.openxmlformats.org/drawingml/2006/table">
            <a:tbl>
              <a:tblPr/>
              <a:tblGrid>
                <a:gridCol w="932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0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2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26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Group 80">
            <a:extLst>
              <a:ext uri="{FF2B5EF4-FFF2-40B4-BE49-F238E27FC236}">
                <a16:creationId xmlns:a16="http://schemas.microsoft.com/office/drawing/2014/main" id="{B551E516-64A3-4CF6-9043-92780A45AD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4287153"/>
              </p:ext>
            </p:extLst>
          </p:nvPr>
        </p:nvGraphicFramePr>
        <p:xfrm>
          <a:off x="617117" y="2283186"/>
          <a:ext cx="4661449" cy="457200"/>
        </p:xfrm>
        <a:graphic>
          <a:graphicData uri="http://schemas.openxmlformats.org/drawingml/2006/table">
            <a:tbl>
              <a:tblPr/>
              <a:tblGrid>
                <a:gridCol w="933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1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33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Group 110">
            <a:extLst>
              <a:ext uri="{FF2B5EF4-FFF2-40B4-BE49-F238E27FC236}">
                <a16:creationId xmlns:a16="http://schemas.microsoft.com/office/drawing/2014/main" id="{6C283367-FBC1-46C4-9B89-76C46EE188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3966637"/>
              </p:ext>
            </p:extLst>
          </p:nvPr>
        </p:nvGraphicFramePr>
        <p:xfrm>
          <a:off x="617117" y="2792527"/>
          <a:ext cx="4661449" cy="457200"/>
        </p:xfrm>
        <a:graphic>
          <a:graphicData uri="http://schemas.openxmlformats.org/drawingml/2006/table">
            <a:tbl>
              <a:tblPr/>
              <a:tblGrid>
                <a:gridCol w="933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1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33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Group 111">
            <a:extLst>
              <a:ext uri="{FF2B5EF4-FFF2-40B4-BE49-F238E27FC236}">
                <a16:creationId xmlns:a16="http://schemas.microsoft.com/office/drawing/2014/main" id="{7DBDEB11-E2D3-42CA-BED6-CB0CF8C70D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4821213"/>
              </p:ext>
            </p:extLst>
          </p:nvPr>
        </p:nvGraphicFramePr>
        <p:xfrm>
          <a:off x="607176" y="3405586"/>
          <a:ext cx="4661452" cy="457200"/>
        </p:xfrm>
        <a:graphic>
          <a:graphicData uri="http://schemas.openxmlformats.org/drawingml/2006/table">
            <a:tbl>
              <a:tblPr/>
              <a:tblGrid>
                <a:gridCol w="933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5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15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33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Group 141">
            <a:extLst>
              <a:ext uri="{FF2B5EF4-FFF2-40B4-BE49-F238E27FC236}">
                <a16:creationId xmlns:a16="http://schemas.microsoft.com/office/drawing/2014/main" id="{2942D0F4-6D76-432C-AA98-B814419276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125386"/>
              </p:ext>
            </p:extLst>
          </p:nvPr>
        </p:nvGraphicFramePr>
        <p:xfrm>
          <a:off x="607177" y="3915463"/>
          <a:ext cx="4661450" cy="457200"/>
        </p:xfrm>
        <a:graphic>
          <a:graphicData uri="http://schemas.openxmlformats.org/drawingml/2006/table">
            <a:tbl>
              <a:tblPr/>
              <a:tblGrid>
                <a:gridCol w="932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2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22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22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Group 158">
            <a:extLst>
              <a:ext uri="{FF2B5EF4-FFF2-40B4-BE49-F238E27FC236}">
                <a16:creationId xmlns:a16="http://schemas.microsoft.com/office/drawing/2014/main" id="{E4AA9CF7-FB07-41D2-B8C2-671E796AD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554779"/>
              </p:ext>
            </p:extLst>
          </p:nvPr>
        </p:nvGraphicFramePr>
        <p:xfrm>
          <a:off x="607176" y="4418686"/>
          <a:ext cx="4661450" cy="457200"/>
        </p:xfrm>
        <a:graphic>
          <a:graphicData uri="http://schemas.openxmlformats.org/drawingml/2006/table">
            <a:tbl>
              <a:tblPr/>
              <a:tblGrid>
                <a:gridCol w="932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2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22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22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Group 172">
            <a:extLst>
              <a:ext uri="{FF2B5EF4-FFF2-40B4-BE49-F238E27FC236}">
                <a16:creationId xmlns:a16="http://schemas.microsoft.com/office/drawing/2014/main" id="{45B74BD7-5549-438C-B2E6-05DA29C88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986373"/>
              </p:ext>
            </p:extLst>
          </p:nvPr>
        </p:nvGraphicFramePr>
        <p:xfrm>
          <a:off x="607177" y="5019439"/>
          <a:ext cx="4661450" cy="457200"/>
        </p:xfrm>
        <a:graphic>
          <a:graphicData uri="http://schemas.openxmlformats.org/drawingml/2006/table">
            <a:tbl>
              <a:tblPr/>
              <a:tblGrid>
                <a:gridCol w="932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2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22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22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93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Group 172">
            <a:extLst>
              <a:ext uri="{FF2B5EF4-FFF2-40B4-BE49-F238E27FC236}">
                <a16:creationId xmlns:a16="http://schemas.microsoft.com/office/drawing/2014/main" id="{A709FFF8-C23B-42C4-BE56-343D18EC1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769681"/>
              </p:ext>
            </p:extLst>
          </p:nvPr>
        </p:nvGraphicFramePr>
        <p:xfrm>
          <a:off x="5698444" y="5533018"/>
          <a:ext cx="4661450" cy="457200"/>
        </p:xfrm>
        <a:graphic>
          <a:graphicData uri="http://schemas.openxmlformats.org/drawingml/2006/table">
            <a:tbl>
              <a:tblPr/>
              <a:tblGrid>
                <a:gridCol w="932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2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22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22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222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Group 172">
            <a:extLst>
              <a:ext uri="{FF2B5EF4-FFF2-40B4-BE49-F238E27FC236}">
                <a16:creationId xmlns:a16="http://schemas.microsoft.com/office/drawing/2014/main" id="{83C79611-66C4-462D-9BC9-A1227DCA7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078851"/>
              </p:ext>
            </p:extLst>
          </p:nvPr>
        </p:nvGraphicFramePr>
        <p:xfrm>
          <a:off x="600553" y="5529643"/>
          <a:ext cx="4661450" cy="457200"/>
        </p:xfrm>
        <a:graphic>
          <a:graphicData uri="http://schemas.openxmlformats.org/drawingml/2006/table">
            <a:tbl>
              <a:tblPr/>
              <a:tblGrid>
                <a:gridCol w="932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2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22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22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93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DAE6CD04-AF9B-418E-9921-E04EFA89C430}"/>
              </a:ext>
            </a:extLst>
          </p:cNvPr>
          <p:cNvSpPr/>
          <p:nvPr/>
        </p:nvSpPr>
        <p:spPr>
          <a:xfrm flipV="1">
            <a:off x="288234" y="6042513"/>
            <a:ext cx="11289962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i-ET"/>
          </a:p>
        </p:txBody>
      </p:sp>
      <p:graphicFrame>
        <p:nvGraphicFramePr>
          <p:cNvPr id="28" name="Group 172">
            <a:extLst>
              <a:ext uri="{FF2B5EF4-FFF2-40B4-BE49-F238E27FC236}">
                <a16:creationId xmlns:a16="http://schemas.microsoft.com/office/drawing/2014/main" id="{1BB7A54E-29B3-424D-B8F5-53B510AE2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928866"/>
              </p:ext>
            </p:extLst>
          </p:nvPr>
        </p:nvGraphicFramePr>
        <p:xfrm>
          <a:off x="590612" y="6125995"/>
          <a:ext cx="4668075" cy="457200"/>
        </p:xfrm>
        <a:graphic>
          <a:graphicData uri="http://schemas.openxmlformats.org/drawingml/2006/table">
            <a:tbl>
              <a:tblPr/>
              <a:tblGrid>
                <a:gridCol w="933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36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93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Rectangle 4">
            <a:extLst>
              <a:ext uri="{FF2B5EF4-FFF2-40B4-BE49-F238E27FC236}">
                <a16:creationId xmlns:a16="http://schemas.microsoft.com/office/drawing/2014/main" id="{31BF818E-6340-4C71-AFB8-5F3DA9B89369}"/>
              </a:ext>
            </a:extLst>
          </p:cNvPr>
          <p:cNvSpPr txBox="1">
            <a:spLocks noChangeArrowheads="1"/>
          </p:cNvSpPr>
          <p:nvPr/>
        </p:nvSpPr>
        <p:spPr>
          <a:xfrm>
            <a:off x="10461700" y="1560373"/>
            <a:ext cx="1465257" cy="69905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ti-E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E3115CC7-ADF3-4389-BDF4-4B145DC5ECFF}"/>
              </a:ext>
            </a:extLst>
          </p:cNvPr>
          <p:cNvSpPr txBox="1">
            <a:spLocks noChangeArrowheads="1"/>
          </p:cNvSpPr>
          <p:nvPr/>
        </p:nvSpPr>
        <p:spPr>
          <a:xfrm>
            <a:off x="10461700" y="470843"/>
            <a:ext cx="1465256" cy="69905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ti-E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5</a:t>
            </a: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68A3CACE-0A38-49FA-8320-47EEA76D3D0D}"/>
              </a:ext>
            </a:extLst>
          </p:cNvPr>
          <p:cNvSpPr txBox="1">
            <a:spLocks noChangeArrowheads="1"/>
          </p:cNvSpPr>
          <p:nvPr/>
        </p:nvSpPr>
        <p:spPr>
          <a:xfrm>
            <a:off x="10461698" y="3408210"/>
            <a:ext cx="1465256" cy="69905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ti-E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C7149EA4-FE88-46CC-B91C-69B531B89672}"/>
              </a:ext>
            </a:extLst>
          </p:cNvPr>
          <p:cNvSpPr txBox="1">
            <a:spLocks noChangeArrowheads="1"/>
          </p:cNvSpPr>
          <p:nvPr/>
        </p:nvSpPr>
        <p:spPr>
          <a:xfrm>
            <a:off x="10461700" y="5028787"/>
            <a:ext cx="1465256" cy="96624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8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ti-E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ti-E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n-3</a:t>
            </a: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A048537C-34CF-46B4-B779-4773C41E002E}"/>
              </a:ext>
            </a:extLst>
          </p:cNvPr>
          <p:cNvSpPr txBox="1">
            <a:spLocks noChangeArrowheads="1"/>
          </p:cNvSpPr>
          <p:nvPr/>
        </p:nvSpPr>
        <p:spPr>
          <a:xfrm>
            <a:off x="10461700" y="5965979"/>
            <a:ext cx="1465256" cy="69905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ti-E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ti-ET" sz="40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ti-E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n-4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13146729-18C8-4DDC-821D-4F8A133E1718}"/>
              </a:ext>
            </a:extLst>
          </p:cNvPr>
          <p:cNvSpPr txBox="1">
            <a:spLocks noChangeArrowheads="1"/>
          </p:cNvSpPr>
          <p:nvPr/>
        </p:nvSpPr>
        <p:spPr>
          <a:xfrm>
            <a:off x="10461697" y="2243303"/>
            <a:ext cx="1465257" cy="69905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ti-E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83640509-99F6-4140-98C8-9CD076B5D7B0}"/>
              </a:ext>
            </a:extLst>
          </p:cNvPr>
          <p:cNvSpPr txBox="1">
            <a:spLocks noChangeArrowheads="1"/>
          </p:cNvSpPr>
          <p:nvPr/>
        </p:nvSpPr>
        <p:spPr>
          <a:xfrm>
            <a:off x="10461696" y="4022854"/>
            <a:ext cx="1465256" cy="69905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ti-E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n-2</a:t>
            </a:r>
          </a:p>
        </p:txBody>
      </p:sp>
    </p:spTree>
    <p:extLst>
      <p:ext uri="{BB962C8B-B14F-4D97-AF65-F5344CB8AC3E}">
        <p14:creationId xmlns:p14="http://schemas.microsoft.com/office/powerpoint/2010/main" val="417398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27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>
            <a:extLst>
              <a:ext uri="{FF2B5EF4-FFF2-40B4-BE49-F238E27FC236}">
                <a16:creationId xmlns:a16="http://schemas.microsoft.com/office/drawing/2014/main" id="{D62E6344-4764-4084-B02E-961CBD5221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19027" y="30162"/>
            <a:ext cx="6508422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ti-ET" sz="4800" b="1" dirty="0"/>
              <a:t>Analyzing Bubble Sort</a:t>
            </a:r>
          </a:p>
        </p:txBody>
      </p:sp>
      <p:graphicFrame>
        <p:nvGraphicFramePr>
          <p:cNvPr id="7217" name="Group 49">
            <a:extLst>
              <a:ext uri="{FF2B5EF4-FFF2-40B4-BE49-F238E27FC236}">
                <a16:creationId xmlns:a16="http://schemas.microsoft.com/office/drawing/2014/main" id="{4C839B86-9BC1-444F-B464-3B7ADE88B48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580220531"/>
              </p:ext>
            </p:extLst>
          </p:nvPr>
        </p:nvGraphicFramePr>
        <p:xfrm>
          <a:off x="7415750" y="585953"/>
          <a:ext cx="4191000" cy="533400"/>
        </p:xfrm>
        <a:graphic>
          <a:graphicData uri="http://schemas.openxmlformats.org/drawingml/2006/table">
            <a:tbl>
              <a:tblPr/>
              <a:tblGrid>
                <a:gridCol w="838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8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5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5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3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233" name="Group 65">
            <a:extLst>
              <a:ext uri="{FF2B5EF4-FFF2-40B4-BE49-F238E27FC236}">
                <a16:creationId xmlns:a16="http://schemas.microsoft.com/office/drawing/2014/main" id="{B9D92020-63DB-4D30-971C-A772476798EC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63022131"/>
              </p:ext>
            </p:extLst>
          </p:nvPr>
        </p:nvGraphicFramePr>
        <p:xfrm>
          <a:off x="7415750" y="1311255"/>
          <a:ext cx="4191000" cy="533400"/>
        </p:xfrm>
        <a:graphic>
          <a:graphicData uri="http://schemas.openxmlformats.org/drawingml/2006/table">
            <a:tbl>
              <a:tblPr/>
              <a:tblGrid>
                <a:gridCol w="838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8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5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5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3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248" name="Group 80">
            <a:extLst>
              <a:ext uri="{FF2B5EF4-FFF2-40B4-BE49-F238E27FC236}">
                <a16:creationId xmlns:a16="http://schemas.microsoft.com/office/drawing/2014/main" id="{72207442-0CF3-47BB-8240-44DCFF8C3AFF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503343125"/>
              </p:ext>
            </p:extLst>
          </p:nvPr>
        </p:nvGraphicFramePr>
        <p:xfrm>
          <a:off x="7415750" y="1895422"/>
          <a:ext cx="4191000" cy="533400"/>
        </p:xfrm>
        <a:graphic>
          <a:graphicData uri="http://schemas.openxmlformats.org/drawingml/2006/table">
            <a:tbl>
              <a:tblPr/>
              <a:tblGrid>
                <a:gridCol w="839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7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7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91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3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278" name="Group 110">
            <a:extLst>
              <a:ext uri="{FF2B5EF4-FFF2-40B4-BE49-F238E27FC236}">
                <a16:creationId xmlns:a16="http://schemas.microsoft.com/office/drawing/2014/main" id="{6BE75CBF-276A-4A50-A65B-0193C0FE70F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67422206"/>
              </p:ext>
            </p:extLst>
          </p:nvPr>
        </p:nvGraphicFramePr>
        <p:xfrm>
          <a:off x="7415750" y="2479590"/>
          <a:ext cx="4191000" cy="533400"/>
        </p:xfrm>
        <a:graphic>
          <a:graphicData uri="http://schemas.openxmlformats.org/drawingml/2006/table">
            <a:tbl>
              <a:tblPr/>
              <a:tblGrid>
                <a:gridCol w="839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7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7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91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3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279" name="Group 111">
            <a:extLst>
              <a:ext uri="{FF2B5EF4-FFF2-40B4-BE49-F238E27FC236}">
                <a16:creationId xmlns:a16="http://schemas.microsoft.com/office/drawing/2014/main" id="{F80C53F9-BB85-41E0-BC5B-7913A027173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2592826"/>
              </p:ext>
            </p:extLst>
          </p:nvPr>
        </p:nvGraphicFramePr>
        <p:xfrm>
          <a:off x="7415750" y="3063353"/>
          <a:ext cx="4191000" cy="563562"/>
        </p:xfrm>
        <a:graphic>
          <a:graphicData uri="http://schemas.openxmlformats.org/drawingml/2006/table">
            <a:tbl>
              <a:tblPr/>
              <a:tblGrid>
                <a:gridCol w="839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7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7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91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356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309" name="Group 141">
            <a:extLst>
              <a:ext uri="{FF2B5EF4-FFF2-40B4-BE49-F238E27FC236}">
                <a16:creationId xmlns:a16="http://schemas.microsoft.com/office/drawing/2014/main" id="{2E44C61A-8C17-47DA-8AD5-3BC5E885F62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35892481"/>
              </p:ext>
            </p:extLst>
          </p:nvPr>
        </p:nvGraphicFramePr>
        <p:xfrm>
          <a:off x="7415750" y="3677278"/>
          <a:ext cx="4191000" cy="5334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3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326" name="Group 158">
            <a:extLst>
              <a:ext uri="{FF2B5EF4-FFF2-40B4-BE49-F238E27FC236}">
                <a16:creationId xmlns:a16="http://schemas.microsoft.com/office/drawing/2014/main" id="{87BE5EFB-BFB1-42A3-8A52-E8067C860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155286"/>
              </p:ext>
            </p:extLst>
          </p:nvPr>
        </p:nvGraphicFramePr>
        <p:xfrm>
          <a:off x="7415750" y="4262814"/>
          <a:ext cx="4191000" cy="5334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3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340" name="Group 172">
            <a:extLst>
              <a:ext uri="{FF2B5EF4-FFF2-40B4-BE49-F238E27FC236}">
                <a16:creationId xmlns:a16="http://schemas.microsoft.com/office/drawing/2014/main" id="{9CF98023-03C8-47CE-80F8-0302940D9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716902"/>
              </p:ext>
            </p:extLst>
          </p:nvPr>
        </p:nvGraphicFramePr>
        <p:xfrm>
          <a:off x="7415750" y="4848855"/>
          <a:ext cx="4191000" cy="5334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3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354" name="Group 186">
            <a:extLst>
              <a:ext uri="{FF2B5EF4-FFF2-40B4-BE49-F238E27FC236}">
                <a16:creationId xmlns:a16="http://schemas.microsoft.com/office/drawing/2014/main" id="{7E793AA3-EC4A-4F6B-ACFC-060ADA05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837443"/>
              </p:ext>
            </p:extLst>
          </p:nvPr>
        </p:nvGraphicFramePr>
        <p:xfrm>
          <a:off x="7415750" y="5434896"/>
          <a:ext cx="4191000" cy="5334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3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roup 49">
            <a:extLst>
              <a:ext uri="{FF2B5EF4-FFF2-40B4-BE49-F238E27FC236}">
                <a16:creationId xmlns:a16="http://schemas.microsoft.com/office/drawing/2014/main" id="{35F71F96-0F33-4BFD-A2D6-74C458958B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7689124"/>
              </p:ext>
            </p:extLst>
          </p:nvPr>
        </p:nvGraphicFramePr>
        <p:xfrm>
          <a:off x="547538" y="5062062"/>
          <a:ext cx="6579910" cy="762000"/>
        </p:xfrm>
        <a:graphic>
          <a:graphicData uri="http://schemas.openxmlformats.org/drawingml/2006/table">
            <a:tbl>
              <a:tblPr/>
              <a:tblGrid>
                <a:gridCol w="131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6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64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81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i-ET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7B6810FC-C774-4B82-8C6B-08E0026EAEA1}"/>
              </a:ext>
            </a:extLst>
          </p:cNvPr>
          <p:cNvSpPr/>
          <p:nvPr/>
        </p:nvSpPr>
        <p:spPr>
          <a:xfrm>
            <a:off x="10941377" y="31865"/>
            <a:ext cx="556181" cy="635899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ti-ET" sz="3200" b="1" i="1" dirty="0">
              <a:cs typeface="Times New Roman" panose="02020603050405020304" pitchFamily="18" charset="0"/>
            </a:endParaRP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D6745502-9089-4567-9699-745EAE6B836C}"/>
              </a:ext>
            </a:extLst>
          </p:cNvPr>
          <p:cNvSpPr/>
          <p:nvPr/>
        </p:nvSpPr>
        <p:spPr>
          <a:xfrm>
            <a:off x="7562648" y="5871852"/>
            <a:ext cx="641023" cy="697913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ti-ET" sz="2000" b="1" i="1" dirty="0">
              <a:cs typeface="Times New Roman" panose="02020603050405020304" pitchFamily="18" charset="0"/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D3CFD66-5DB0-47AF-8B58-9EFA540519E4}"/>
              </a:ext>
            </a:extLst>
          </p:cNvPr>
          <p:cNvSpPr/>
          <p:nvPr/>
        </p:nvSpPr>
        <p:spPr>
          <a:xfrm>
            <a:off x="8433858" y="31865"/>
            <a:ext cx="556181" cy="635899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ti-ET" sz="3200" b="1" i="1" dirty="0">
              <a:cs typeface="Times New Roman" panose="02020603050405020304" pitchFamily="18" charset="0"/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99BBCE69-5CDA-4DED-992E-2EA41EE762C3}"/>
              </a:ext>
            </a:extLst>
          </p:cNvPr>
          <p:cNvSpPr/>
          <p:nvPr/>
        </p:nvSpPr>
        <p:spPr>
          <a:xfrm>
            <a:off x="9351392" y="31865"/>
            <a:ext cx="556181" cy="635899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ti-ET" sz="3200" b="1" i="1" dirty="0">
              <a:cs typeface="Times New Roman" panose="02020603050405020304" pitchFamily="18" charset="0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CBC127AD-EC26-457B-887D-3DDD15E4DEE7}"/>
              </a:ext>
            </a:extLst>
          </p:cNvPr>
          <p:cNvSpPr/>
          <p:nvPr/>
        </p:nvSpPr>
        <p:spPr>
          <a:xfrm>
            <a:off x="10078039" y="31865"/>
            <a:ext cx="556181" cy="635899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ti-ET" sz="3200" b="1" i="1" dirty="0">
              <a:cs typeface="Times New Roman" panose="02020603050405020304" pitchFamily="18" charset="0"/>
            </a:endParaRPr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ED37F62A-8DDB-4E6E-90F4-6A9190836137}"/>
              </a:ext>
            </a:extLst>
          </p:cNvPr>
          <p:cNvSpPr/>
          <p:nvPr/>
        </p:nvSpPr>
        <p:spPr>
          <a:xfrm>
            <a:off x="10114171" y="5871852"/>
            <a:ext cx="641023" cy="697913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ti-ET" sz="2000" b="1" i="1" dirty="0">
              <a:cs typeface="Times New Roman" panose="02020603050405020304" pitchFamily="18" charset="0"/>
            </a:endParaRPr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2172B70D-A7FF-498A-BCA4-D2DB6F38EDB6}"/>
              </a:ext>
            </a:extLst>
          </p:cNvPr>
          <p:cNvSpPr/>
          <p:nvPr/>
        </p:nvSpPr>
        <p:spPr>
          <a:xfrm>
            <a:off x="9255543" y="5871852"/>
            <a:ext cx="641023" cy="697913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ti-ET" sz="2000" b="1" i="1" dirty="0">
              <a:cs typeface="Times New Roman" panose="02020603050405020304" pitchFamily="18" charset="0"/>
            </a:endParaRP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0F52A52E-4BC4-4C4C-9DF1-E72588B1B5C1}"/>
              </a:ext>
            </a:extLst>
          </p:cNvPr>
          <p:cNvSpPr/>
          <p:nvPr/>
        </p:nvSpPr>
        <p:spPr>
          <a:xfrm>
            <a:off x="8439345" y="5871852"/>
            <a:ext cx="641023" cy="697913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ti-ET" sz="2000" b="1" i="1" dirty="0"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89C6EE-CF26-463C-B961-157322A4A4D6}"/>
              </a:ext>
            </a:extLst>
          </p:cNvPr>
          <p:cNvSpPr txBox="1"/>
          <p:nvPr/>
        </p:nvSpPr>
        <p:spPr>
          <a:xfrm>
            <a:off x="547539" y="1607143"/>
            <a:ext cx="6579909" cy="27856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70C0"/>
                </a:solidFill>
                <a:latin typeface="Consolas" panose="020B0609020204030204" pitchFamily="49" charset="0"/>
              </a:rPr>
              <a:t>for (</a:t>
            </a:r>
            <a:r>
              <a:rPr lang="en-US" sz="3000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3000" dirty="0">
                <a:solidFill>
                  <a:srgbClr val="0070C0"/>
                </a:solidFill>
                <a:latin typeface="Consolas" panose="020B0609020204030204" pitchFamily="49" charset="0"/>
              </a:rPr>
              <a:t> =     ;       ;    )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70C0"/>
                </a:solidFill>
                <a:latin typeface="Consolas" panose="020B0609020204030204" pitchFamily="49" charset="0"/>
              </a:rPr>
              <a:t>  for (j = 0; j &lt; </a:t>
            </a:r>
            <a:r>
              <a:rPr lang="en-US" sz="3000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3000" dirty="0">
                <a:solidFill>
                  <a:srgbClr val="0070C0"/>
                </a:solidFill>
                <a:latin typeface="Consolas" panose="020B0609020204030204" pitchFamily="49" charset="0"/>
              </a:rPr>
              <a:t> ; </a:t>
            </a:r>
            <a:r>
              <a:rPr lang="en-US" sz="3000" dirty="0" err="1">
                <a:solidFill>
                  <a:srgbClr val="0070C0"/>
                </a:solidFill>
                <a:latin typeface="Consolas" panose="020B0609020204030204" pitchFamily="49" charset="0"/>
              </a:rPr>
              <a:t>j++</a:t>
            </a:r>
            <a:r>
              <a:rPr lang="en-US" sz="3000" dirty="0">
                <a:solidFill>
                  <a:srgbClr val="0070C0"/>
                </a:solidFill>
                <a:latin typeface="Consolas" panose="020B0609020204030204" pitchFamily="49" charset="0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70C0"/>
                </a:solidFill>
                <a:latin typeface="Consolas" panose="020B0609020204030204" pitchFamily="49" charset="0"/>
              </a:rPr>
              <a:t>      if (a[j] &lt; a[j+1])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70C0"/>
                </a:solidFill>
                <a:latin typeface="Consolas" panose="020B0609020204030204" pitchFamily="49" charset="0"/>
              </a:rPr>
              <a:t>         swap a[j] and a[j+1]</a:t>
            </a:r>
            <a:endParaRPr lang="ti-ET" sz="3000" dirty="0">
              <a:solidFill>
                <a:srgbClr val="0070C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044245-C562-42A9-BA9C-025B45850A46}"/>
              </a:ext>
            </a:extLst>
          </p:cNvPr>
          <p:cNvSpPr txBox="1"/>
          <p:nvPr/>
        </p:nvSpPr>
        <p:spPr>
          <a:xfrm>
            <a:off x="547538" y="1612437"/>
            <a:ext cx="6579909" cy="27856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70C0"/>
                </a:solidFill>
                <a:latin typeface="Consolas" panose="020B0609020204030204" pitchFamily="49" charset="0"/>
              </a:rPr>
              <a:t>for (</a:t>
            </a:r>
            <a:r>
              <a:rPr lang="en-US" sz="3000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3000" dirty="0">
                <a:solidFill>
                  <a:srgbClr val="0070C0"/>
                </a:solidFill>
                <a:latin typeface="Consolas" panose="020B0609020204030204" pitchFamily="49" charset="0"/>
              </a:rPr>
              <a:t> = n-1 ;       ;    )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70C0"/>
                </a:solidFill>
                <a:latin typeface="Consolas" panose="020B0609020204030204" pitchFamily="49" charset="0"/>
              </a:rPr>
              <a:t>  for (j = 0; j &lt; </a:t>
            </a:r>
            <a:r>
              <a:rPr lang="en-US" sz="3000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3000" dirty="0">
                <a:solidFill>
                  <a:srgbClr val="0070C0"/>
                </a:solidFill>
                <a:latin typeface="Consolas" panose="020B0609020204030204" pitchFamily="49" charset="0"/>
              </a:rPr>
              <a:t> ; </a:t>
            </a:r>
            <a:r>
              <a:rPr lang="en-US" sz="3000" dirty="0" err="1">
                <a:solidFill>
                  <a:srgbClr val="0070C0"/>
                </a:solidFill>
                <a:latin typeface="Consolas" panose="020B0609020204030204" pitchFamily="49" charset="0"/>
              </a:rPr>
              <a:t>j++</a:t>
            </a:r>
            <a:r>
              <a:rPr lang="en-US" sz="3000" dirty="0">
                <a:solidFill>
                  <a:srgbClr val="0070C0"/>
                </a:solidFill>
                <a:latin typeface="Consolas" panose="020B0609020204030204" pitchFamily="49" charset="0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70C0"/>
                </a:solidFill>
                <a:latin typeface="Consolas" panose="020B0609020204030204" pitchFamily="49" charset="0"/>
              </a:rPr>
              <a:t>      if (a[j] &lt; a[j+1])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70C0"/>
                </a:solidFill>
                <a:latin typeface="Consolas" panose="020B0609020204030204" pitchFamily="49" charset="0"/>
              </a:rPr>
              <a:t>         swap a[j] and a[j+1]</a:t>
            </a:r>
            <a:endParaRPr lang="ti-ET" sz="3000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5D3750-E794-4F69-95EB-C702199BF736}"/>
              </a:ext>
            </a:extLst>
          </p:cNvPr>
          <p:cNvSpPr txBox="1"/>
          <p:nvPr/>
        </p:nvSpPr>
        <p:spPr>
          <a:xfrm>
            <a:off x="547537" y="1613344"/>
            <a:ext cx="6579909" cy="27856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70C0"/>
                </a:solidFill>
                <a:latin typeface="Consolas" panose="020B0609020204030204" pitchFamily="49" charset="0"/>
              </a:rPr>
              <a:t>for (</a:t>
            </a:r>
            <a:r>
              <a:rPr lang="en-US" sz="3000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3000" dirty="0">
                <a:solidFill>
                  <a:srgbClr val="0070C0"/>
                </a:solidFill>
                <a:latin typeface="Consolas" panose="020B0609020204030204" pitchFamily="49" charset="0"/>
              </a:rPr>
              <a:t> = n-1 ; </a:t>
            </a:r>
            <a:r>
              <a:rPr lang="en-US" sz="3000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3000" dirty="0">
                <a:solidFill>
                  <a:srgbClr val="0070C0"/>
                </a:solidFill>
                <a:latin typeface="Consolas" panose="020B0609020204030204" pitchFamily="49" charset="0"/>
              </a:rPr>
              <a:t> &gt; 0 ; </a:t>
            </a:r>
            <a:r>
              <a:rPr lang="en-US" sz="3000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3000" dirty="0">
                <a:solidFill>
                  <a:srgbClr val="0070C0"/>
                </a:solidFill>
                <a:latin typeface="Consolas" panose="020B0609020204030204" pitchFamily="49" charset="0"/>
              </a:rPr>
              <a:t>--)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70C0"/>
                </a:solidFill>
                <a:latin typeface="Consolas" panose="020B0609020204030204" pitchFamily="49" charset="0"/>
              </a:rPr>
              <a:t>  for (j = 0; j &lt; </a:t>
            </a:r>
            <a:r>
              <a:rPr lang="en-US" sz="3000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3000" dirty="0">
                <a:solidFill>
                  <a:srgbClr val="0070C0"/>
                </a:solidFill>
                <a:latin typeface="Consolas" panose="020B0609020204030204" pitchFamily="49" charset="0"/>
              </a:rPr>
              <a:t> ; </a:t>
            </a:r>
            <a:r>
              <a:rPr lang="en-US" sz="3000" dirty="0" err="1">
                <a:solidFill>
                  <a:srgbClr val="0070C0"/>
                </a:solidFill>
                <a:latin typeface="Consolas" panose="020B0609020204030204" pitchFamily="49" charset="0"/>
              </a:rPr>
              <a:t>j++</a:t>
            </a:r>
            <a:r>
              <a:rPr lang="en-US" sz="3000" dirty="0">
                <a:solidFill>
                  <a:srgbClr val="0070C0"/>
                </a:solidFill>
                <a:latin typeface="Consolas" panose="020B0609020204030204" pitchFamily="49" charset="0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70C0"/>
                </a:solidFill>
                <a:latin typeface="Consolas" panose="020B0609020204030204" pitchFamily="49" charset="0"/>
              </a:rPr>
              <a:t>      if (a[j] &lt; a[j+1])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70C0"/>
                </a:solidFill>
                <a:latin typeface="Consolas" panose="020B0609020204030204" pitchFamily="49" charset="0"/>
              </a:rPr>
              <a:t>         swap a[j] and a[j+1]</a:t>
            </a:r>
            <a:endParaRPr lang="ti-ET" sz="30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4" grpId="2" animBg="1"/>
      <p:bldP spid="4" grpId="3" animBg="1"/>
      <p:bldP spid="4" grpId="4" animBg="1"/>
      <p:bldP spid="4" grpId="5" animBg="1"/>
      <p:bldP spid="4" grpId="6" animBg="1"/>
      <p:bldP spid="20" grpId="0" animBg="1"/>
      <p:bldP spid="21" grpId="0" animBg="1"/>
      <p:bldP spid="21" grpId="1" animBg="1"/>
      <p:bldP spid="22" grpId="0" animBg="1"/>
      <p:bldP spid="22" grpId="1" animBg="1"/>
      <p:bldP spid="24" grpId="0" animBg="1"/>
      <p:bldP spid="24" grpId="1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30" grpId="0" animBg="1"/>
      <p:bldP spid="3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>
            <a:extLst>
              <a:ext uri="{FF2B5EF4-FFF2-40B4-BE49-F238E27FC236}">
                <a16:creationId xmlns:a16="http://schemas.microsoft.com/office/drawing/2014/main" id="{D62E6344-4764-4084-B02E-961CBD5221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19027" y="30162"/>
            <a:ext cx="6508422" cy="1143000"/>
          </a:xfrm>
        </p:spPr>
        <p:txBody>
          <a:bodyPr>
            <a:normAutofit/>
          </a:bodyPr>
          <a:lstStyle/>
          <a:p>
            <a:r>
              <a:rPr lang="en-US" altLang="ti-ET" sz="4800" b="1" dirty="0"/>
              <a:t>Analyzing Bubble Sort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89C6EE-CF26-463C-B961-157322A4A4D6}"/>
              </a:ext>
            </a:extLst>
          </p:cNvPr>
          <p:cNvSpPr txBox="1"/>
          <p:nvPr/>
        </p:nvSpPr>
        <p:spPr>
          <a:xfrm>
            <a:off x="619027" y="1380551"/>
            <a:ext cx="6579909" cy="27856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rgbClr val="0070C0"/>
                </a:solidFill>
                <a:latin typeface="Consolas" panose="020B0609020204030204" pitchFamily="49" charset="0"/>
              </a:rPr>
              <a:t>for (</a:t>
            </a:r>
            <a:r>
              <a:rPr lang="en-US" sz="3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Consolas" panose="020B0609020204030204" pitchFamily="49" charset="0"/>
              </a:rPr>
              <a:t> = n-1 ; </a:t>
            </a:r>
            <a:r>
              <a:rPr lang="en-US" sz="3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Consolas" panose="020B0609020204030204" pitchFamily="49" charset="0"/>
              </a:rPr>
              <a:t> &gt; 0 ; </a:t>
            </a:r>
            <a:r>
              <a:rPr lang="en-US" sz="3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Consolas" panose="020B0609020204030204" pitchFamily="49" charset="0"/>
              </a:rPr>
              <a:t>--) </a:t>
            </a:r>
          </a:p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rgbClr val="0070C0"/>
                </a:solidFill>
                <a:latin typeface="Consolas" panose="020B0609020204030204" pitchFamily="49" charset="0"/>
              </a:rPr>
              <a:t>  for (j = 0; j &lt; </a:t>
            </a:r>
            <a:r>
              <a:rPr lang="en-US" sz="3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Consolas" panose="020B0609020204030204" pitchFamily="49" charset="0"/>
              </a:rPr>
              <a:t> ; </a:t>
            </a:r>
            <a:r>
              <a:rPr lang="en-US" sz="3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j++</a:t>
            </a:r>
            <a:r>
              <a:rPr lang="en-US" sz="3000" b="1" dirty="0">
                <a:solidFill>
                  <a:srgbClr val="0070C0"/>
                </a:solidFill>
                <a:latin typeface="Consolas" panose="020B0609020204030204" pitchFamily="49" charset="0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rgbClr val="0070C0"/>
                </a:solidFill>
                <a:latin typeface="Consolas" panose="020B0609020204030204" pitchFamily="49" charset="0"/>
              </a:rPr>
              <a:t>      if (a[j] &lt; a[j+1]) </a:t>
            </a:r>
          </a:p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rgbClr val="0070C0"/>
                </a:solidFill>
                <a:latin typeface="Consolas" panose="020B0609020204030204" pitchFamily="49" charset="0"/>
              </a:rPr>
              <a:t>         swap a[j] and a[j+1]</a:t>
            </a:r>
            <a:endParaRPr lang="ti-ET" sz="3000" b="1" dirty="0">
              <a:solidFill>
                <a:srgbClr val="0070C0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DA5D405-6EE3-43DC-8FA2-F8388CC7D10D}"/>
              </a:ext>
            </a:extLst>
          </p:cNvPr>
          <p:cNvSpPr/>
          <p:nvPr/>
        </p:nvSpPr>
        <p:spPr>
          <a:xfrm>
            <a:off x="1197204" y="2773400"/>
            <a:ext cx="6001732" cy="1772481"/>
          </a:xfrm>
          <a:prstGeom prst="ellipse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  <a:effectLst>
            <a:glow rad="228600">
              <a:schemeClr val="accent1">
                <a:satMod val="175000"/>
                <a:alpha val="3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i-E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AF32DB-B30F-4123-A83B-D954101DA5B1}"/>
              </a:ext>
            </a:extLst>
          </p:cNvPr>
          <p:cNvSpPr txBox="1"/>
          <p:nvPr/>
        </p:nvSpPr>
        <p:spPr>
          <a:xfrm>
            <a:off x="7332784" y="4532594"/>
            <a:ext cx="4214445" cy="579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(n – 1) + (n – 2) +  … + 2 + 1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2F9B6F-919E-4058-8474-1C773247DCBB}"/>
                  </a:ext>
                </a:extLst>
              </p:cNvPr>
              <p:cNvSpPr txBox="1"/>
              <p:nvPr/>
            </p:nvSpPr>
            <p:spPr>
              <a:xfrm>
                <a:off x="7332784" y="2051178"/>
                <a:ext cx="2250830" cy="2771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pt-BR" sz="3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pt-BR" sz="3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sz="3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sz="3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  <m:e>
                              <m:r>
                                <a:rPr lang="en-US" sz="3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ti-ET" sz="2400" b="1" dirty="0">
                  <a:solidFill>
                    <a:srgbClr val="0070C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2F9B6F-919E-4058-8474-1C773247D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784" y="2051178"/>
                <a:ext cx="2250830" cy="2771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ti-E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467EE60-201B-4B52-81AA-DC68618E59FF}"/>
                  </a:ext>
                </a:extLst>
              </p:cNvPr>
              <p:cNvSpPr txBox="1"/>
              <p:nvPr/>
            </p:nvSpPr>
            <p:spPr>
              <a:xfrm>
                <a:off x="7332784" y="5354258"/>
                <a:ext cx="2250830" cy="16311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ti-ET" sz="2400" b="1" dirty="0">
                  <a:solidFill>
                    <a:srgbClr val="0070C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467EE60-201B-4B52-81AA-DC68618E5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784" y="5354258"/>
                <a:ext cx="2250830" cy="16311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ti-E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D58EB3-A5BA-4CE3-B586-C4AC0E70EFCD}"/>
                  </a:ext>
                </a:extLst>
              </p:cNvPr>
              <p:cNvSpPr txBox="1"/>
              <p:nvPr/>
            </p:nvSpPr>
            <p:spPr>
              <a:xfrm>
                <a:off x="9440006" y="5165010"/>
                <a:ext cx="2250830" cy="17366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ti-ET" sz="2400" b="1" dirty="0">
                  <a:solidFill>
                    <a:srgbClr val="0070C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D58EB3-A5BA-4CE3-B586-C4AC0E70E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006" y="5165010"/>
                <a:ext cx="2250830" cy="17366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ti-E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3637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>
            <a:extLst>
              <a:ext uri="{FF2B5EF4-FFF2-40B4-BE49-F238E27FC236}">
                <a16:creationId xmlns:a16="http://schemas.microsoft.com/office/drawing/2014/main" id="{D62E6344-4764-4084-B02E-961CBD5221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19027" y="30162"/>
            <a:ext cx="6508422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ti-ET" sz="4800" b="1" dirty="0"/>
              <a:t>Analyzing Bubble Sort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89C6EE-CF26-463C-B961-157322A4A4D6}"/>
              </a:ext>
            </a:extLst>
          </p:cNvPr>
          <p:cNvSpPr txBox="1"/>
          <p:nvPr/>
        </p:nvSpPr>
        <p:spPr>
          <a:xfrm>
            <a:off x="619027" y="1380551"/>
            <a:ext cx="6579909" cy="27856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rgbClr val="0070C0"/>
                </a:solidFill>
                <a:latin typeface="Consolas" panose="020B0609020204030204" pitchFamily="49" charset="0"/>
              </a:rPr>
              <a:t>for (</a:t>
            </a:r>
            <a:r>
              <a:rPr lang="en-US" sz="3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Consolas" panose="020B0609020204030204" pitchFamily="49" charset="0"/>
              </a:rPr>
              <a:t> = n-1 ; </a:t>
            </a:r>
            <a:r>
              <a:rPr lang="en-US" sz="3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Consolas" panose="020B0609020204030204" pitchFamily="49" charset="0"/>
              </a:rPr>
              <a:t> &gt; 0 ; </a:t>
            </a:r>
            <a:r>
              <a:rPr lang="en-US" sz="3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Consolas" panose="020B0609020204030204" pitchFamily="49" charset="0"/>
              </a:rPr>
              <a:t>--) </a:t>
            </a:r>
          </a:p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rgbClr val="0070C0"/>
                </a:solidFill>
                <a:latin typeface="Consolas" panose="020B0609020204030204" pitchFamily="49" charset="0"/>
              </a:rPr>
              <a:t>  for (j = 0; j &lt; </a:t>
            </a:r>
            <a:r>
              <a:rPr lang="en-US" sz="3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Consolas" panose="020B0609020204030204" pitchFamily="49" charset="0"/>
              </a:rPr>
              <a:t> ; </a:t>
            </a:r>
            <a:r>
              <a:rPr lang="en-US" sz="3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j++</a:t>
            </a:r>
            <a:r>
              <a:rPr lang="en-US" sz="3000" b="1" dirty="0">
                <a:solidFill>
                  <a:srgbClr val="0070C0"/>
                </a:solidFill>
                <a:latin typeface="Consolas" panose="020B0609020204030204" pitchFamily="49" charset="0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rgbClr val="0070C0"/>
                </a:solidFill>
                <a:latin typeface="Consolas" panose="020B0609020204030204" pitchFamily="49" charset="0"/>
              </a:rPr>
              <a:t>      if (a[j] &lt; a[j+1]) </a:t>
            </a:r>
          </a:p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rgbClr val="0070C0"/>
                </a:solidFill>
                <a:latin typeface="Consolas" panose="020B0609020204030204" pitchFamily="49" charset="0"/>
              </a:rPr>
              <a:t>         swap a[j] and a[j+1]</a:t>
            </a:r>
            <a:endParaRPr lang="ti-ET" sz="3000" b="1" dirty="0">
              <a:solidFill>
                <a:srgbClr val="0070C0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DA5D405-6EE3-43DC-8FA2-F8388CC7D10D}"/>
              </a:ext>
            </a:extLst>
          </p:cNvPr>
          <p:cNvSpPr/>
          <p:nvPr/>
        </p:nvSpPr>
        <p:spPr>
          <a:xfrm>
            <a:off x="1197204" y="2773400"/>
            <a:ext cx="6001732" cy="1772481"/>
          </a:xfrm>
          <a:prstGeom prst="ellipse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  <a:effectLst>
            <a:glow rad="228600">
              <a:schemeClr val="accent1">
                <a:satMod val="175000"/>
                <a:alpha val="3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i-E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D58EB3-A5BA-4CE3-B586-C4AC0E70EFCD}"/>
                  </a:ext>
                </a:extLst>
              </p:cNvPr>
              <p:cNvSpPr txBox="1"/>
              <p:nvPr/>
            </p:nvSpPr>
            <p:spPr>
              <a:xfrm>
                <a:off x="8094655" y="1461027"/>
                <a:ext cx="2250830" cy="12145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𝒇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D58EB3-A5BA-4CE3-B586-C4AC0E70E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655" y="1461027"/>
                <a:ext cx="2250830" cy="1214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ti-E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73A92B-6CF0-4315-A879-96A43F50ADE1}"/>
                  </a:ext>
                </a:extLst>
              </p:cNvPr>
              <p:cNvSpPr txBox="1"/>
              <p:nvPr/>
            </p:nvSpPr>
            <p:spPr>
              <a:xfrm>
                <a:off x="8094655" y="2773400"/>
                <a:ext cx="2530275" cy="12145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73A92B-6CF0-4315-A879-96A43F50A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655" y="2773400"/>
                <a:ext cx="2530275" cy="12145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ti-E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4">
            <a:extLst>
              <a:ext uri="{FF2B5EF4-FFF2-40B4-BE49-F238E27FC236}">
                <a16:creationId xmlns:a16="http://schemas.microsoft.com/office/drawing/2014/main" id="{B824A18D-D826-4D60-BF10-8CF814A6A82E}"/>
              </a:ext>
            </a:extLst>
          </p:cNvPr>
          <p:cNvSpPr txBox="1">
            <a:spLocks noChangeArrowheads="1"/>
          </p:cNvSpPr>
          <p:nvPr/>
        </p:nvSpPr>
        <p:spPr>
          <a:xfrm>
            <a:off x="403884" y="5040760"/>
            <a:ext cx="11023076" cy="51833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2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ti-ET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running time of Bubble Sort is: </a:t>
            </a:r>
            <a:r>
              <a:rPr lang="en-US" altLang="en-US" sz="32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(n</a:t>
            </a:r>
            <a:r>
              <a:rPr lang="en-US" altLang="en-US" sz="3200" b="1" i="1" baseline="30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32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6B2ECED-A8BB-4C23-888F-44993EF409F2}"/>
              </a:ext>
            </a:extLst>
          </p:cNvPr>
          <p:cNvSpPr txBox="1">
            <a:spLocks noChangeArrowheads="1"/>
          </p:cNvSpPr>
          <p:nvPr/>
        </p:nvSpPr>
        <p:spPr>
          <a:xfrm>
            <a:off x="403884" y="5794808"/>
            <a:ext cx="11023076" cy="51833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2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ti-ET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 / No ?</a:t>
            </a:r>
            <a:endParaRPr lang="en-US" altLang="en-US" sz="32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6914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5BAA6A-5E70-4AF0-82B1-95E71A0CCB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231" r="14423" b="9744"/>
          <a:stretch/>
        </p:blipFill>
        <p:spPr>
          <a:xfrm>
            <a:off x="282804" y="1159496"/>
            <a:ext cx="11679810" cy="5698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9EEBF0-4064-4CAA-9084-2BB87E8367D7}"/>
              </a:ext>
            </a:extLst>
          </p:cNvPr>
          <p:cNvSpPr txBox="1"/>
          <p:nvPr/>
        </p:nvSpPr>
        <p:spPr>
          <a:xfrm>
            <a:off x="1835084" y="3248608"/>
            <a:ext cx="85218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ti-ET" sz="4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to find</a:t>
            </a:r>
            <a:r>
              <a:rPr lang="tr-TR" altLang="ti-ET" sz="4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tr-TR" altLang="ti-ET" sz="4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tr-TR" altLang="ti-ET" sz="4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</a:t>
            </a:r>
            <a:r>
              <a:rPr lang="tr-TR" altLang="ti-ET" sz="4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ti-ET" sz="4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4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tr-TR" altLang="ti-ET" sz="4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ti-ET" sz="4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ti-ET" sz="4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i-ET" sz="4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ti-ET" sz="4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ti-ET" sz="4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g(n)</a:t>
            </a:r>
            <a:r>
              <a:rPr lang="tr-TR" altLang="ti-ET" sz="4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4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  </a:t>
            </a:r>
            <a:r>
              <a:rPr lang="en-US" altLang="en-US" sz="4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f(n) </a:t>
            </a:r>
            <a:r>
              <a:rPr lang="en-US" altLang="ti-ET" sz="4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  </a:t>
            </a:r>
            <a:r>
              <a:rPr lang="en-US" altLang="ti-ET" sz="4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ti-ET" sz="4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ti-ET" sz="4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g(n)</a:t>
            </a:r>
            <a:r>
              <a:rPr lang="tr-TR" altLang="ti-ET" sz="4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ti-ET" sz="4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altLang="ti-ET" sz="4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ti-ET" sz="4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tr-TR" altLang="ti-ET" sz="4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4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n</a:t>
            </a:r>
            <a:r>
              <a:rPr lang="en-US" altLang="ti-ET" sz="4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ti-ET" sz="4800" b="1" i="1" baseline="-25000" dirty="0">
              <a:cs typeface="Times New Roman" panose="02020603050405020304" pitchFamily="18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4C4B568-75AD-4892-B577-E4DB0782B2B7}"/>
              </a:ext>
            </a:extLst>
          </p:cNvPr>
          <p:cNvSpPr txBox="1">
            <a:spLocks noChangeArrowheads="1"/>
          </p:cNvSpPr>
          <p:nvPr/>
        </p:nvSpPr>
        <p:spPr>
          <a:xfrm>
            <a:off x="619027" y="30162"/>
            <a:ext cx="6508422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ti-ET" sz="4800" b="1" dirty="0"/>
              <a:t>Analyzing Bubble Sort</a:t>
            </a:r>
          </a:p>
        </p:txBody>
      </p:sp>
    </p:spTree>
    <p:extLst>
      <p:ext uri="{BB962C8B-B14F-4D97-AF65-F5344CB8AC3E}">
        <p14:creationId xmlns:p14="http://schemas.microsoft.com/office/powerpoint/2010/main" val="385035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9EEBF0-4064-4CAA-9084-2BB87E8367D7}"/>
              </a:ext>
            </a:extLst>
          </p:cNvPr>
          <p:cNvSpPr txBox="1"/>
          <p:nvPr/>
        </p:nvSpPr>
        <p:spPr>
          <a:xfrm>
            <a:off x="619026" y="1364931"/>
            <a:ext cx="107182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ti-ET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to find</a:t>
            </a:r>
            <a:r>
              <a:rPr lang="tr-TR" altLang="ti-ET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tr-TR" altLang="ti-ET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tr-TR" altLang="ti-ET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ti-ET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tr-TR" altLang="ti-ET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ti-ET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tr-TR" altLang="ti-ET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ti-ET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2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ti-ET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ti-ET" sz="2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g(n)</a:t>
            </a:r>
            <a:r>
              <a:rPr lang="tr-TR" altLang="ti-ET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  </a:t>
            </a:r>
            <a:r>
              <a:rPr lang="en-US" alt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f(n) </a:t>
            </a:r>
            <a:r>
              <a:rPr lang="en-US" altLang="ti-ET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  </a:t>
            </a:r>
            <a:r>
              <a:rPr lang="en-US" altLang="ti-ET" sz="2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ti-ET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ti-ET" sz="2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g(n)</a:t>
            </a:r>
            <a:r>
              <a:rPr lang="tr-TR" altLang="ti-ET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altLang="ti-ET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tr-TR" altLang="ti-ET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n</a:t>
            </a:r>
            <a:r>
              <a:rPr lang="en-US" altLang="ti-ET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ti-ET" sz="2800" b="1" i="1" baseline="-25000" dirty="0">
              <a:cs typeface="Times New Roman" panose="02020603050405020304" pitchFamily="18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BBD229A-2788-4516-9631-546DBE8E9A1D}"/>
              </a:ext>
            </a:extLst>
          </p:cNvPr>
          <p:cNvSpPr txBox="1">
            <a:spLocks noChangeArrowheads="1"/>
          </p:cNvSpPr>
          <p:nvPr/>
        </p:nvSpPr>
        <p:spPr>
          <a:xfrm>
            <a:off x="619027" y="30162"/>
            <a:ext cx="6508422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ti-ET" sz="4800" b="1" dirty="0"/>
              <a:t>Analyzing Bubble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09EB56-35A8-4462-B474-D529491AB79E}"/>
                  </a:ext>
                </a:extLst>
              </p:cNvPr>
              <p:cNvSpPr txBox="1"/>
              <p:nvPr/>
            </p:nvSpPr>
            <p:spPr>
              <a:xfrm>
                <a:off x="3037787" y="1903601"/>
                <a:ext cx="4927861" cy="1089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num>
                        <m:den>
                          <m:r>
                            <a:rPr lang="en-US" sz="3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en-US" sz="3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ti-ET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09EB56-35A8-4462-B474-D529491A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787" y="1903601"/>
                <a:ext cx="4927861" cy="10898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i-E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0D49C1-77B9-4B3E-BFE5-C81E5B7554D6}"/>
                  </a:ext>
                </a:extLst>
              </p:cNvPr>
              <p:cNvSpPr txBox="1"/>
              <p:nvPr/>
            </p:nvSpPr>
            <p:spPr>
              <a:xfrm>
                <a:off x="205424" y="3008901"/>
                <a:ext cx="11545479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𝑨𝒏𝒚</m:t>
                          </m:r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𝒂𝒏𝒅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𝒘𝒐𝒓𝒌𝒔</m:t>
                      </m:r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 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𝑾𝒆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𝒄𝒉𝒐𝒐𝒔𝒆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𝒂𝒏𝒅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ti-ET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0D49C1-77B9-4B3E-BFE5-C81E5B755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24" y="3008901"/>
                <a:ext cx="11545479" cy="898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i-E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8">
                <a:extLst>
                  <a:ext uri="{FF2B5EF4-FFF2-40B4-BE49-F238E27FC236}">
                    <a16:creationId xmlns:a16="http://schemas.microsoft.com/office/drawing/2014/main" id="{165AD9FA-DB63-416E-AFFF-7F9AF99600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5997600"/>
                  </p:ext>
                </p:extLst>
              </p:nvPr>
            </p:nvGraphicFramePr>
            <p:xfrm>
              <a:off x="834793" y="4017583"/>
              <a:ext cx="7130855" cy="2598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0947">
                      <a:extLst>
                        <a:ext uri="{9D8B030D-6E8A-4147-A177-3AD203B41FA5}">
                          <a16:colId xmlns:a16="http://schemas.microsoft.com/office/drawing/2014/main" val="2442308345"/>
                        </a:ext>
                      </a:extLst>
                    </a:gridCol>
                    <a:gridCol w="1894788">
                      <a:extLst>
                        <a:ext uri="{9D8B030D-6E8A-4147-A177-3AD203B41FA5}">
                          <a16:colId xmlns:a16="http://schemas.microsoft.com/office/drawing/2014/main" val="3586385429"/>
                        </a:ext>
                      </a:extLst>
                    </a:gridCol>
                    <a:gridCol w="2243579">
                      <a:extLst>
                        <a:ext uri="{9D8B030D-6E8A-4147-A177-3AD203B41FA5}">
                          <a16:colId xmlns:a16="http://schemas.microsoft.com/office/drawing/2014/main" val="977928023"/>
                        </a:ext>
                      </a:extLst>
                    </a:gridCol>
                    <a:gridCol w="2441541">
                      <a:extLst>
                        <a:ext uri="{9D8B030D-6E8A-4147-A177-3AD203B41FA5}">
                          <a16:colId xmlns:a16="http://schemas.microsoft.com/office/drawing/2014/main" val="26927566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endParaRPr lang="ti-ET" sz="2800" i="1" dirty="0"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2800" i="1" baseline="-25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sz="28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g(n) = n</a:t>
                          </a:r>
                          <a:r>
                            <a:rPr lang="en-US" sz="2800" i="1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ti-ET" sz="2800" i="1" baseline="30000" dirty="0"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f(n) = 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𝒏</m:t>
                                      </m:r>
                                    </m:e>
                                    <m:sup>
                                      <m:r>
                                        <a:rPr lang="en-US" sz="28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endParaRPr lang="ti-ET" sz="2800" i="1" dirty="0"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2800" i="1" baseline="-25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8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g(n) =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𝟒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endParaRPr lang="ti-ET" sz="2800" i="1" dirty="0"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700051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dirty="0"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ti-ET" sz="2400" b="1" i="0" dirty="0"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dirty="0"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ti-ET" sz="2400" b="1" i="0" dirty="0"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dirty="0"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ti-ET" sz="2400" b="1" i="0" dirty="0"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dirty="0">
                              <a:cs typeface="Times New Roman" panose="02020603050405020304" pitchFamily="18" charset="0"/>
                            </a:rPr>
                            <a:t>1/4</a:t>
                          </a:r>
                          <a:endParaRPr lang="ti-ET" sz="2400" b="1" i="0" dirty="0"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80889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dirty="0"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ti-ET" sz="2400" b="1" i="0" dirty="0"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dirty="0"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ti-ET" sz="2400" b="1" i="0" dirty="0"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dirty="0"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ti-ET" sz="2400" b="1" i="0" dirty="0"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dirty="0"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ti-ET" sz="2400" b="1" i="0" dirty="0"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9345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dirty="0"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ti-ET" sz="2400" b="1" i="0" dirty="0"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dirty="0"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ti-ET" sz="2400" b="1" i="0" dirty="0"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dirty="0"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ti-ET" sz="2400" b="1" i="0" dirty="0"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dirty="0">
                              <a:cs typeface="Times New Roman" panose="02020603050405020304" pitchFamily="18" charset="0"/>
                            </a:rPr>
                            <a:t>9/4</a:t>
                          </a:r>
                          <a:endParaRPr lang="ti-ET" sz="2400" b="1" i="0" dirty="0"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5383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dirty="0"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ti-ET" sz="2400" b="1" i="0" dirty="0"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dirty="0">
                              <a:cs typeface="Times New Roman" panose="02020603050405020304" pitchFamily="18" charset="0"/>
                            </a:rPr>
                            <a:t>16</a:t>
                          </a:r>
                          <a:endParaRPr lang="ti-ET" sz="2400" b="1" i="0" dirty="0"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dirty="0"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ti-ET" sz="2400" b="1" i="0" dirty="0"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dirty="0"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ti-ET" sz="2400" b="1" i="0" dirty="0"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0911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8">
                <a:extLst>
                  <a:ext uri="{FF2B5EF4-FFF2-40B4-BE49-F238E27FC236}">
                    <a16:creationId xmlns:a16="http://schemas.microsoft.com/office/drawing/2014/main" id="{165AD9FA-DB63-416E-AFFF-7F9AF99600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5997600"/>
                  </p:ext>
                </p:extLst>
              </p:nvPr>
            </p:nvGraphicFramePr>
            <p:xfrm>
              <a:off x="834793" y="4017583"/>
              <a:ext cx="7130855" cy="2598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0947">
                      <a:extLst>
                        <a:ext uri="{9D8B030D-6E8A-4147-A177-3AD203B41FA5}">
                          <a16:colId xmlns:a16="http://schemas.microsoft.com/office/drawing/2014/main" val="2442308345"/>
                        </a:ext>
                      </a:extLst>
                    </a:gridCol>
                    <a:gridCol w="1894788">
                      <a:extLst>
                        <a:ext uri="{9D8B030D-6E8A-4147-A177-3AD203B41FA5}">
                          <a16:colId xmlns:a16="http://schemas.microsoft.com/office/drawing/2014/main" val="3586385429"/>
                        </a:ext>
                      </a:extLst>
                    </a:gridCol>
                    <a:gridCol w="2243579">
                      <a:extLst>
                        <a:ext uri="{9D8B030D-6E8A-4147-A177-3AD203B41FA5}">
                          <a16:colId xmlns:a16="http://schemas.microsoft.com/office/drawing/2014/main" val="977928023"/>
                        </a:ext>
                      </a:extLst>
                    </a:gridCol>
                    <a:gridCol w="2441541">
                      <a:extLst>
                        <a:ext uri="{9D8B030D-6E8A-4147-A177-3AD203B41FA5}">
                          <a16:colId xmlns:a16="http://schemas.microsoft.com/office/drawing/2014/main" val="2692756626"/>
                        </a:ext>
                      </a:extLst>
                    </a:gridCol>
                  </a:tblGrid>
                  <a:tr h="769430">
                    <a:tc>
                      <a:txBody>
                        <a:bodyPr/>
                        <a:lstStyle/>
                        <a:p>
                          <a:r>
                            <a:rPr lang="en-US" sz="28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endParaRPr lang="ti-ET" sz="2800" i="1" dirty="0"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2800" i="1" baseline="-25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sz="28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g(n) = n</a:t>
                          </a:r>
                          <a:r>
                            <a:rPr lang="en-US" sz="2800" i="1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ti-ET" sz="2800" i="1" baseline="30000" dirty="0"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ti-ET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9511" t="-794" r="-110054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i-ET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2269" t="-794" r="-998" b="-25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000513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dirty="0"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ti-ET" sz="2400" b="1" i="0" dirty="0"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dirty="0"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ti-ET" sz="2400" b="1" i="0" dirty="0"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dirty="0"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ti-ET" sz="2400" b="1" i="0" dirty="0"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dirty="0">
                              <a:cs typeface="Times New Roman" panose="02020603050405020304" pitchFamily="18" charset="0"/>
                            </a:rPr>
                            <a:t>1/4</a:t>
                          </a:r>
                          <a:endParaRPr lang="ti-ET" sz="2400" b="1" i="0" dirty="0"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80889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dirty="0"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ti-ET" sz="2400" b="1" i="0" dirty="0"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dirty="0"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ti-ET" sz="2400" b="1" i="0" dirty="0"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dirty="0"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ti-ET" sz="2400" b="1" i="0" dirty="0"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dirty="0"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ti-ET" sz="2400" b="1" i="0" dirty="0"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93453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dirty="0"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ti-ET" sz="2400" b="1" i="0" dirty="0"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dirty="0"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ti-ET" sz="2400" b="1" i="0" dirty="0"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dirty="0"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ti-ET" sz="2400" b="1" i="0" dirty="0"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dirty="0">
                              <a:cs typeface="Times New Roman" panose="02020603050405020304" pitchFamily="18" charset="0"/>
                            </a:rPr>
                            <a:t>9/4</a:t>
                          </a:r>
                          <a:endParaRPr lang="ti-ET" sz="2400" b="1" i="0" dirty="0"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53834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dirty="0"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ti-ET" sz="2400" b="1" i="0" dirty="0"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dirty="0">
                              <a:cs typeface="Times New Roman" panose="02020603050405020304" pitchFamily="18" charset="0"/>
                            </a:rPr>
                            <a:t>16</a:t>
                          </a:r>
                          <a:endParaRPr lang="ti-ET" sz="2400" b="1" i="0" dirty="0"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dirty="0"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ti-ET" sz="2400" b="1" i="0" dirty="0"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dirty="0"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ti-ET" sz="2400" b="1" i="0" dirty="0"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0911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EC1CD577-3BB3-49CA-A9E1-190369962D23}"/>
              </a:ext>
            </a:extLst>
          </p:cNvPr>
          <p:cNvSpPr/>
          <p:nvPr/>
        </p:nvSpPr>
        <p:spPr>
          <a:xfrm>
            <a:off x="471340" y="5316718"/>
            <a:ext cx="7692272" cy="1408813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i-E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578ED6-CC77-4CF4-BF2C-09C6E9EA480C}"/>
                  </a:ext>
                </a:extLst>
              </p:cNvPr>
              <p:cNvSpPr txBox="1"/>
              <p:nvPr/>
            </p:nvSpPr>
            <p:spPr>
              <a:xfrm>
                <a:off x="8527065" y="5667181"/>
                <a:ext cx="2278929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lang="ti-ET" sz="4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578ED6-CC77-4CF4-BF2C-09C6E9EA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065" y="5667181"/>
                <a:ext cx="2278929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i-E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60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9EEBF0-4064-4CAA-9084-2BB87E8367D7}"/>
              </a:ext>
            </a:extLst>
          </p:cNvPr>
          <p:cNvSpPr txBox="1"/>
          <p:nvPr/>
        </p:nvSpPr>
        <p:spPr>
          <a:xfrm>
            <a:off x="549897" y="1378930"/>
            <a:ext cx="352876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ti-ET" sz="2600" b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We need to prove that:</a:t>
            </a:r>
            <a:endParaRPr lang="ti-ET" sz="2600" b="1" baseline="-25000" dirty="0">
              <a:solidFill>
                <a:srgbClr val="0070C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BBD229A-2788-4516-9631-546DBE8E9A1D}"/>
              </a:ext>
            </a:extLst>
          </p:cNvPr>
          <p:cNvSpPr txBox="1">
            <a:spLocks noChangeArrowheads="1"/>
          </p:cNvSpPr>
          <p:nvPr/>
        </p:nvSpPr>
        <p:spPr>
          <a:xfrm>
            <a:off x="619027" y="30162"/>
            <a:ext cx="6508422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ti-ET" sz="4800" b="1" dirty="0"/>
              <a:t>Analyzing Bubble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09EB56-35A8-4462-B474-D529491AB79E}"/>
                  </a:ext>
                </a:extLst>
              </p:cNvPr>
              <p:cNvSpPr txBox="1"/>
              <p:nvPr/>
            </p:nvSpPr>
            <p:spPr>
              <a:xfrm>
                <a:off x="3896414" y="1173162"/>
                <a:ext cx="6407084" cy="8404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den>
                      </m:f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𝒊𝒔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𝒕𝒓𝒖𝒆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𝒇𝒐𝒓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≥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lang="ti-ET" sz="2400" b="1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09EB56-35A8-4462-B474-D529491A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414" y="1173162"/>
                <a:ext cx="6407084" cy="8404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i-E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A041FBA-376A-4987-B5B8-E71F90455B75}"/>
              </a:ext>
            </a:extLst>
          </p:cNvPr>
          <p:cNvSpPr txBox="1"/>
          <p:nvPr/>
        </p:nvSpPr>
        <p:spPr>
          <a:xfrm>
            <a:off x="549896" y="1973194"/>
            <a:ext cx="67810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ti-ET" sz="2600" b="1" dirty="0">
                <a:latin typeface="+mj-lt"/>
                <a:cs typeface="Times New Roman" panose="02020603050405020304" pitchFamily="18" charset="0"/>
              </a:rPr>
              <a:t>We use induction method to show:</a:t>
            </a:r>
            <a:endParaRPr lang="ti-ET" sz="2600" b="1" baseline="-25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C1DB1B-2643-41B7-9224-07057056E6E1}"/>
              </a:ext>
            </a:extLst>
          </p:cNvPr>
          <p:cNvSpPr txBox="1"/>
          <p:nvPr/>
        </p:nvSpPr>
        <p:spPr>
          <a:xfrm>
            <a:off x="534186" y="2465637"/>
            <a:ext cx="11136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ti-ET" sz="2300" b="1" dirty="0">
                <a:latin typeface="+mj-lt"/>
                <a:cs typeface="Times New Roman" panose="02020603050405020304" pitchFamily="18" charset="0"/>
              </a:rPr>
              <a:t>If it is true for </a:t>
            </a:r>
            <a:r>
              <a:rPr lang="en-US" altLang="ti-ET" sz="23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= k </a:t>
            </a:r>
            <a:r>
              <a:rPr lang="en-US" altLang="ti-ET" sz="2300" b="1" dirty="0">
                <a:latin typeface="+mj-lt"/>
                <a:cs typeface="Times New Roman" panose="02020603050405020304" pitchFamily="18" charset="0"/>
              </a:rPr>
              <a:t>where </a:t>
            </a:r>
            <a:r>
              <a:rPr lang="en-US" altLang="ti-ET" sz="23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≥  2</a:t>
            </a:r>
            <a:r>
              <a:rPr lang="en-US" altLang="ti-ET" sz="2300" b="1" dirty="0">
                <a:latin typeface="+mj-lt"/>
                <a:cs typeface="Times New Roman" panose="02020603050405020304" pitchFamily="18" charset="0"/>
              </a:rPr>
              <a:t>, then it is true for </a:t>
            </a:r>
            <a:r>
              <a:rPr lang="en-US" altLang="ti-ET" sz="23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= k+1. </a:t>
            </a:r>
            <a:r>
              <a:rPr lang="en-US" altLang="ti-ET" sz="23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Prove that C</a:t>
            </a:r>
            <a:r>
              <a:rPr lang="en-US" altLang="ti-ET" sz="2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ti-ET" sz="23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g(k+1)</a:t>
            </a:r>
            <a:r>
              <a:rPr lang="tr-TR" altLang="ti-ET" sz="2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2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  </a:t>
            </a:r>
            <a:r>
              <a:rPr lang="en-US" altLang="en-US" sz="23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f(k+1) </a:t>
            </a:r>
            <a:endParaRPr lang="ti-ET" sz="2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8">
                <a:extLst>
                  <a:ext uri="{FF2B5EF4-FFF2-40B4-BE49-F238E27FC236}">
                    <a16:creationId xmlns:a16="http://schemas.microsoft.com/office/drawing/2014/main" id="{812B3879-CB1C-4B84-A492-334E799AEF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894807"/>
                  </p:ext>
                </p:extLst>
              </p:nvPr>
            </p:nvGraphicFramePr>
            <p:xfrm>
              <a:off x="619026" y="2958080"/>
              <a:ext cx="11051357" cy="35648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17328">
                      <a:extLst>
                        <a:ext uri="{9D8B030D-6E8A-4147-A177-3AD203B41FA5}">
                          <a16:colId xmlns:a16="http://schemas.microsoft.com/office/drawing/2014/main" val="3586385429"/>
                        </a:ext>
                      </a:extLst>
                    </a:gridCol>
                    <a:gridCol w="4056828">
                      <a:extLst>
                        <a:ext uri="{9D8B030D-6E8A-4147-A177-3AD203B41FA5}">
                          <a16:colId xmlns:a16="http://schemas.microsoft.com/office/drawing/2014/main" val="977928023"/>
                        </a:ext>
                      </a:extLst>
                    </a:gridCol>
                    <a:gridCol w="3577201">
                      <a:extLst>
                        <a:ext uri="{9D8B030D-6E8A-4147-A177-3AD203B41FA5}">
                          <a16:colId xmlns:a16="http://schemas.microsoft.com/office/drawing/2014/main" val="26927566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2400" i="1" baseline="-25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sz="2400" i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g(k+1) = (k+1)</a:t>
                          </a:r>
                          <a:r>
                            <a:rPr lang="en-US" sz="2400" i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ti-ET" sz="2400" i="1" baseline="30000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1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f(n) = 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400" b="1" i="1" dirty="0" smtClean="0">
                                          <a:solidFill>
                                            <a:srgbClr val="00B050"/>
                                          </a:solidFill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400" b="1" i="1" dirty="0" smtClean="0">
                                          <a:solidFill>
                                            <a:srgbClr val="00B050"/>
                                          </a:solidFill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k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400" b="1" i="1" dirty="0" smtClean="0">
                                          <a:solidFill>
                                            <a:srgbClr val="00B050"/>
                                          </a:solidFill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+1)</m:t>
                                      </m:r>
                                    </m:e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sz="2400" b="1" i="1" dirty="0" smtClean="0">
                                      <a:solidFill>
                                        <a:srgbClr val="00B05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b="1" i="1" dirty="0" smtClean="0">
                                      <a:solidFill>
                                        <a:srgbClr val="00B05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k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b="1" i="1" dirty="0" smtClean="0">
                                      <a:solidFill>
                                        <a:srgbClr val="00B05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+1)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endParaRPr lang="ti-ET" sz="2400" b="1" i="1" dirty="0">
                            <a:solidFill>
                              <a:srgbClr val="00B05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2400" i="1" baseline="-25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400" i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g((k+1)) =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𝟒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i="1" dirty="0" smtClean="0">
                                      <a:solidFill>
                                        <a:srgbClr val="00206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 smtClean="0">
                                      <a:solidFill>
                                        <a:srgbClr val="00206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k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 smtClean="0">
                                      <a:solidFill>
                                        <a:srgbClr val="00206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+1)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endParaRPr lang="ti-ET" sz="2400" i="1" dirty="0"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00051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ti-ET" sz="24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0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000" b="1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sz="2000" b="1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k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sz="2000" b="1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+1)</m:t>
                                        </m:r>
                                      </m:e>
                                      <m:sup>
                                        <m:r>
                                          <a:rPr lang="en-US" sz="20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0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  <m:r>
                                  <a:rPr lang="en-US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0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sz="2000" b="1" i="1" dirty="0" smtClean="0">
                                        <a:solidFill>
                                          <a:srgbClr val="00B05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000" b="1" i="1" dirty="0" smtClean="0">
                                        <a:solidFill>
                                          <a:srgbClr val="00B05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k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000" b="1" i="1" dirty="0" smtClean="0">
                                        <a:solidFill>
                                          <a:srgbClr val="00B05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+1)</m:t>
                                    </m:r>
                                  </m:num>
                                  <m:den>
                                    <m:r>
                                      <a:rPr lang="en-US" sz="20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ti-ET" sz="2000" b="1" i="1" dirty="0">
                            <a:solidFill>
                              <a:srgbClr val="00B05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ti-ET" sz="20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80889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ti-ET" sz="24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sz="2000" b="1" i="1" baseline="0" dirty="0" smtClean="0">
                                        <a:solidFill>
                                          <a:srgbClr val="00B05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k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000" b="1" i="1" baseline="30000" dirty="0" smtClean="0">
                                        <a:solidFill>
                                          <a:srgbClr val="00B05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000" b="1" i="1" dirty="0" smtClean="0">
                                        <a:solidFill>
                                          <a:srgbClr val="00B05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000" b="1" i="1" dirty="0" smtClean="0">
                                        <a:solidFill>
                                          <a:srgbClr val="00B05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k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000" b="1" i="1" dirty="0" smtClean="0">
                                        <a:solidFill>
                                          <a:srgbClr val="00B05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+ 1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ti-ET" sz="2000" b="1" i="1" dirty="0" smtClean="0">
                                        <a:solidFill>
                                          <a:srgbClr val="00B050"/>
                                        </a:solidFill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en-US" sz="20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  <m:r>
                                  <a:rPr lang="en-US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0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sz="2000" b="1" i="1" dirty="0" smtClean="0">
                                        <a:solidFill>
                                          <a:srgbClr val="00B05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000" b="1" i="1" dirty="0" smtClean="0">
                                        <a:solidFill>
                                          <a:srgbClr val="00B05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k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000" b="1" i="1" dirty="0" smtClean="0">
                                        <a:solidFill>
                                          <a:srgbClr val="00B05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+1)</m:t>
                                    </m:r>
                                  </m:num>
                                  <m:den>
                                    <m:r>
                                      <a:rPr lang="en-US" sz="20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ti-ET" sz="2000" b="1" i="1" dirty="0">
                            <a:solidFill>
                              <a:srgbClr val="00B05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ti-ET" sz="20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9345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ti-ET" sz="14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ti-ET" sz="1200" b="1" i="1" dirty="0">
                            <a:solidFill>
                              <a:srgbClr val="00B05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ti-ET" sz="12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5383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ti-ET" sz="5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ti-ET" sz="400" b="1" i="1" dirty="0">
                            <a:solidFill>
                              <a:srgbClr val="00B05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ti-ET" sz="4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0911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ti-ET" sz="2400" b="1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sz="2400" b="1" i="1" baseline="0" dirty="0" smtClean="0">
                                        <a:solidFill>
                                          <a:srgbClr val="00B05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k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1" i="1" baseline="30000" dirty="0" smtClean="0">
                                        <a:solidFill>
                                          <a:srgbClr val="00B05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24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sz="2400" b="1" i="1" dirty="0" smtClean="0">
                                        <a:solidFill>
                                          <a:srgbClr val="00B05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k</m:t>
                                    </m:r>
                                  </m:num>
                                  <m:den>
                                    <m:r>
                                      <a:rPr lang="en-US" sz="24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ti-ET" sz="2400" b="1" i="1" dirty="0">
                            <a:solidFill>
                              <a:srgbClr val="00B05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ti-ET" sz="2400" b="1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74725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8">
                <a:extLst>
                  <a:ext uri="{FF2B5EF4-FFF2-40B4-BE49-F238E27FC236}">
                    <a16:creationId xmlns:a16="http://schemas.microsoft.com/office/drawing/2014/main" id="{812B3879-CB1C-4B84-A492-334E799AEF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894807"/>
                  </p:ext>
                </p:extLst>
              </p:nvPr>
            </p:nvGraphicFramePr>
            <p:xfrm>
              <a:off x="619026" y="2958080"/>
              <a:ext cx="11051357" cy="35648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17328">
                      <a:extLst>
                        <a:ext uri="{9D8B030D-6E8A-4147-A177-3AD203B41FA5}">
                          <a16:colId xmlns:a16="http://schemas.microsoft.com/office/drawing/2014/main" val="3586385429"/>
                        </a:ext>
                      </a:extLst>
                    </a:gridCol>
                    <a:gridCol w="4056828">
                      <a:extLst>
                        <a:ext uri="{9D8B030D-6E8A-4147-A177-3AD203B41FA5}">
                          <a16:colId xmlns:a16="http://schemas.microsoft.com/office/drawing/2014/main" val="977928023"/>
                        </a:ext>
                      </a:extLst>
                    </a:gridCol>
                    <a:gridCol w="3577201">
                      <a:extLst>
                        <a:ext uri="{9D8B030D-6E8A-4147-A177-3AD203B41FA5}">
                          <a16:colId xmlns:a16="http://schemas.microsoft.com/office/drawing/2014/main" val="2692756626"/>
                        </a:ext>
                      </a:extLst>
                    </a:gridCol>
                  </a:tblGrid>
                  <a:tr h="6744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2400" i="1" baseline="-25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sz="2400" i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g(k+1) = (k+1)</a:t>
                          </a:r>
                          <a:r>
                            <a:rPr lang="en-US" sz="2400" i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ti-ET" sz="2400" i="1" baseline="30000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ti-ET"/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384" t="-901" r="-88438" b="-4297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i-ET"/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199" t="-901" r="-341" b="-4297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0005134"/>
                      </a:ext>
                    </a:extLst>
                  </a:tr>
                  <a:tr h="708851">
                    <a:tc>
                      <a:txBody>
                        <a:bodyPr/>
                        <a:lstStyle/>
                        <a:p>
                          <a:pPr algn="ctr"/>
                          <a:endParaRPr lang="ti-ET" sz="24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ti-ET"/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84384" t="-96552" r="-88438" b="-3112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ti-ET" sz="20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8088997"/>
                      </a:ext>
                    </a:extLst>
                  </a:tr>
                  <a:tr h="662813">
                    <a:tc>
                      <a:txBody>
                        <a:bodyPr/>
                        <a:lstStyle/>
                        <a:p>
                          <a:pPr algn="ctr"/>
                          <a:endParaRPr lang="ti-ET" sz="24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ti-ET"/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84384" t="-209174" r="-88438" b="-2311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ti-ET" sz="20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9345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ti-ET" sz="14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ti-ET" sz="1200" b="1" i="1" dirty="0">
                            <a:solidFill>
                              <a:srgbClr val="00B05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ti-ET" sz="12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5383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ti-ET" sz="5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ti-ET" sz="400" b="1" i="1" dirty="0">
                            <a:solidFill>
                              <a:srgbClr val="00B05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ti-ET" sz="4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091186"/>
                      </a:ext>
                    </a:extLst>
                  </a:tr>
                  <a:tr h="77711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ti-ET" sz="2400" b="1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ti-ET"/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384" t="-358594" r="-88438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ti-ET" sz="2400" b="1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74725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4345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9EEBF0-4064-4CAA-9084-2BB87E8367D7}"/>
              </a:ext>
            </a:extLst>
          </p:cNvPr>
          <p:cNvSpPr txBox="1"/>
          <p:nvPr/>
        </p:nvSpPr>
        <p:spPr>
          <a:xfrm>
            <a:off x="549897" y="1378930"/>
            <a:ext cx="352876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ti-ET" sz="2600" b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We need to prove that:</a:t>
            </a:r>
            <a:endParaRPr lang="ti-ET" sz="2600" b="1" baseline="-25000" dirty="0">
              <a:solidFill>
                <a:srgbClr val="0070C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BBD229A-2788-4516-9631-546DBE8E9A1D}"/>
              </a:ext>
            </a:extLst>
          </p:cNvPr>
          <p:cNvSpPr txBox="1">
            <a:spLocks noChangeArrowheads="1"/>
          </p:cNvSpPr>
          <p:nvPr/>
        </p:nvSpPr>
        <p:spPr>
          <a:xfrm>
            <a:off x="619027" y="30162"/>
            <a:ext cx="6508422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ti-ET" sz="4800" b="1" dirty="0"/>
              <a:t>Analyzing Bubble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09EB56-35A8-4462-B474-D529491AB79E}"/>
                  </a:ext>
                </a:extLst>
              </p:cNvPr>
              <p:cNvSpPr txBox="1"/>
              <p:nvPr/>
            </p:nvSpPr>
            <p:spPr>
              <a:xfrm>
                <a:off x="3896414" y="1173162"/>
                <a:ext cx="6407084" cy="8404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den>
                      </m:f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𝒊𝒔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𝒕𝒓𝒖𝒆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𝒇𝒐𝒓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≥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lang="ti-ET" sz="2400" b="1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09EB56-35A8-4462-B474-D529491A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414" y="1173162"/>
                <a:ext cx="6407084" cy="8404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i-E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A041FBA-376A-4987-B5B8-E71F90455B75}"/>
              </a:ext>
            </a:extLst>
          </p:cNvPr>
          <p:cNvSpPr txBox="1"/>
          <p:nvPr/>
        </p:nvSpPr>
        <p:spPr>
          <a:xfrm>
            <a:off x="549896" y="1973194"/>
            <a:ext cx="67810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ti-ET" sz="2600" b="1" dirty="0">
                <a:latin typeface="+mj-lt"/>
                <a:cs typeface="Times New Roman" panose="02020603050405020304" pitchFamily="18" charset="0"/>
              </a:rPr>
              <a:t>We use induction method to show:</a:t>
            </a:r>
            <a:endParaRPr lang="ti-ET" sz="2600" b="1" baseline="-25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C1DB1B-2643-41B7-9224-07057056E6E1}"/>
              </a:ext>
            </a:extLst>
          </p:cNvPr>
          <p:cNvSpPr txBox="1"/>
          <p:nvPr/>
        </p:nvSpPr>
        <p:spPr>
          <a:xfrm>
            <a:off x="534186" y="2465637"/>
            <a:ext cx="11136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ti-ET" sz="2300" b="1" dirty="0">
                <a:latin typeface="+mj-lt"/>
                <a:cs typeface="Times New Roman" panose="02020603050405020304" pitchFamily="18" charset="0"/>
              </a:rPr>
              <a:t>If it is true for </a:t>
            </a:r>
            <a:r>
              <a:rPr lang="en-US" altLang="ti-ET" sz="23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= k </a:t>
            </a:r>
            <a:r>
              <a:rPr lang="en-US" altLang="ti-ET" sz="2300" b="1" dirty="0">
                <a:latin typeface="+mj-lt"/>
                <a:cs typeface="Times New Roman" panose="02020603050405020304" pitchFamily="18" charset="0"/>
              </a:rPr>
              <a:t>where </a:t>
            </a:r>
            <a:r>
              <a:rPr lang="en-US" altLang="ti-ET" sz="23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≥  2</a:t>
            </a:r>
            <a:r>
              <a:rPr lang="en-US" altLang="ti-ET" sz="2300" b="1" dirty="0">
                <a:latin typeface="+mj-lt"/>
                <a:cs typeface="Times New Roman" panose="02020603050405020304" pitchFamily="18" charset="0"/>
              </a:rPr>
              <a:t>, then it is true for </a:t>
            </a:r>
            <a:r>
              <a:rPr lang="en-US" altLang="ti-ET" sz="23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= k+1. </a:t>
            </a:r>
            <a:r>
              <a:rPr lang="en-US" altLang="ti-ET" sz="23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Prove that C</a:t>
            </a:r>
            <a:r>
              <a:rPr lang="en-US" altLang="ti-ET" sz="2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ti-ET" sz="23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g(k+1)</a:t>
            </a:r>
            <a:r>
              <a:rPr lang="tr-TR" altLang="ti-ET" sz="2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2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  </a:t>
            </a:r>
            <a:r>
              <a:rPr lang="en-US" altLang="en-US" sz="23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f(k+1) </a:t>
            </a:r>
            <a:endParaRPr lang="ti-ET" sz="2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8">
                <a:extLst>
                  <a:ext uri="{FF2B5EF4-FFF2-40B4-BE49-F238E27FC236}">
                    <a16:creationId xmlns:a16="http://schemas.microsoft.com/office/drawing/2014/main" id="{812B3879-CB1C-4B84-A492-334E799AEF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2791589"/>
                  </p:ext>
                </p:extLst>
              </p:nvPr>
            </p:nvGraphicFramePr>
            <p:xfrm>
              <a:off x="619026" y="2958080"/>
              <a:ext cx="11051357" cy="33686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17328">
                      <a:extLst>
                        <a:ext uri="{9D8B030D-6E8A-4147-A177-3AD203B41FA5}">
                          <a16:colId xmlns:a16="http://schemas.microsoft.com/office/drawing/2014/main" val="3586385429"/>
                        </a:ext>
                      </a:extLst>
                    </a:gridCol>
                    <a:gridCol w="4056828">
                      <a:extLst>
                        <a:ext uri="{9D8B030D-6E8A-4147-A177-3AD203B41FA5}">
                          <a16:colId xmlns:a16="http://schemas.microsoft.com/office/drawing/2014/main" val="977928023"/>
                        </a:ext>
                      </a:extLst>
                    </a:gridCol>
                    <a:gridCol w="3577201">
                      <a:extLst>
                        <a:ext uri="{9D8B030D-6E8A-4147-A177-3AD203B41FA5}">
                          <a16:colId xmlns:a16="http://schemas.microsoft.com/office/drawing/2014/main" val="26927566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2400" i="1" baseline="-25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sz="2400" i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g(k+1) = (k+1)</a:t>
                          </a:r>
                          <a:r>
                            <a:rPr lang="en-US" sz="2400" i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ti-ET" sz="2400" i="1" baseline="30000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1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f(n) = 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400" b="1" i="1" dirty="0" smtClean="0">
                                          <a:solidFill>
                                            <a:srgbClr val="00B050"/>
                                          </a:solidFill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400" b="1" i="1" dirty="0" smtClean="0">
                                          <a:solidFill>
                                            <a:srgbClr val="00B050"/>
                                          </a:solidFill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k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400" b="1" i="1" dirty="0" smtClean="0">
                                          <a:solidFill>
                                            <a:srgbClr val="00B050"/>
                                          </a:solidFill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+1)</m:t>
                                      </m:r>
                                    </m:e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sz="2400" b="1" i="1" dirty="0" smtClean="0">
                                      <a:solidFill>
                                        <a:srgbClr val="00B05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b="1" i="1" dirty="0" smtClean="0">
                                      <a:solidFill>
                                        <a:srgbClr val="00B05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k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b="1" i="1" dirty="0" smtClean="0">
                                      <a:solidFill>
                                        <a:srgbClr val="00B05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+1)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endParaRPr lang="ti-ET" sz="2400" b="1" i="1" dirty="0">
                            <a:solidFill>
                              <a:srgbClr val="00B05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2400" i="1" baseline="-25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400" i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g((k+1)) =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𝟒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i="1" dirty="0" smtClean="0">
                                      <a:solidFill>
                                        <a:srgbClr val="00206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 smtClean="0">
                                      <a:solidFill>
                                        <a:srgbClr val="00206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k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 smtClean="0">
                                      <a:solidFill>
                                        <a:srgbClr val="00206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+1)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endParaRPr lang="ti-ET" sz="2400" i="1" dirty="0"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00051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(k+1)</a:t>
                          </a:r>
                          <a:r>
                            <a:rPr lang="en-US" sz="2400" b="0" i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ti-ET" sz="24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ti-ET" sz="2000" b="1" i="1" dirty="0">
                            <a:solidFill>
                              <a:srgbClr val="00B05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ti-ET" sz="20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80889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1" baseline="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2400" b="1" i="1" baseline="300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400" b="0" i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+2k + 1</a:t>
                          </a:r>
                          <a:endParaRPr lang="ti-ET" sz="24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ti-ET" sz="2000" b="1" i="1" dirty="0">
                            <a:solidFill>
                              <a:srgbClr val="00B05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ti-ET" sz="20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9345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i="1" baseline="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2400" b="1" i="1" baseline="-250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sz="2400" b="1" i="1" baseline="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g(k)</a:t>
                          </a:r>
                          <a:r>
                            <a:rPr lang="en-US" sz="2400" b="0" i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+2k + 1</a:t>
                          </a:r>
                          <a:endParaRPr lang="ti-ET" sz="24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ti-ET" sz="2000" b="1" i="1" dirty="0">
                            <a:solidFill>
                              <a:srgbClr val="00B05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ti-ET" sz="20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5383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ti-ET" sz="2400" b="1" i="1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≥ </a:t>
                          </a:r>
                          <a:r>
                            <a:rPr lang="en-US" sz="2400" b="0" i="1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f(k</a:t>
                          </a:r>
                          <a:r>
                            <a:rPr lang="en-US" sz="2400" b="0" i="1" baseline="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en-US" sz="2400" b="0" i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+2k + 1</a:t>
                          </a:r>
                          <a:endParaRPr lang="ti-ET" sz="24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ti-ET" sz="2000" b="1" i="1" dirty="0">
                            <a:solidFill>
                              <a:srgbClr val="00B05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ti-ET" sz="20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0911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en-US" sz="2400" b="1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1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𝒌</m:t>
                                        </m:r>
                                      </m:num>
                                      <m:den>
                                        <m:r>
                                          <a:rPr lang="en-US" sz="2400" b="1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</m:e>
                                  <m:sup>
                                    <m:r>
                                      <a:rPr lang="en-US" sz="24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24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24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num>
                                  <m:den>
                                    <m:r>
                                      <a:rPr lang="en-US" sz="24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  <m:r>
                                  <a:rPr lang="en-US" sz="24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𝒌</m:t>
                                </m:r>
                                <m:r>
                                  <a:rPr lang="en-US" sz="24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24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sz="24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ti-ET" sz="2400" b="1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sz="2400" b="1" i="1" baseline="0" dirty="0" smtClean="0">
                                        <a:solidFill>
                                          <a:srgbClr val="00B05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k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1" i="1" baseline="30000" dirty="0" smtClean="0">
                                        <a:solidFill>
                                          <a:srgbClr val="00B05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24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sz="2400" b="1" i="1" dirty="0" smtClean="0">
                                        <a:solidFill>
                                          <a:srgbClr val="00B05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k</m:t>
                                    </m:r>
                                  </m:num>
                                  <m:den>
                                    <m:r>
                                      <a:rPr lang="en-US" sz="24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ti-ET" sz="2400" b="1" i="1" dirty="0">
                            <a:solidFill>
                              <a:srgbClr val="00B05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ti-ET" sz="2400" b="1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74725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8">
                <a:extLst>
                  <a:ext uri="{FF2B5EF4-FFF2-40B4-BE49-F238E27FC236}">
                    <a16:creationId xmlns:a16="http://schemas.microsoft.com/office/drawing/2014/main" id="{812B3879-CB1C-4B84-A492-334E799AEF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2791589"/>
                  </p:ext>
                </p:extLst>
              </p:nvPr>
            </p:nvGraphicFramePr>
            <p:xfrm>
              <a:off x="619026" y="2958080"/>
              <a:ext cx="11051357" cy="33686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17328">
                      <a:extLst>
                        <a:ext uri="{9D8B030D-6E8A-4147-A177-3AD203B41FA5}">
                          <a16:colId xmlns:a16="http://schemas.microsoft.com/office/drawing/2014/main" val="3586385429"/>
                        </a:ext>
                      </a:extLst>
                    </a:gridCol>
                    <a:gridCol w="4056828">
                      <a:extLst>
                        <a:ext uri="{9D8B030D-6E8A-4147-A177-3AD203B41FA5}">
                          <a16:colId xmlns:a16="http://schemas.microsoft.com/office/drawing/2014/main" val="977928023"/>
                        </a:ext>
                      </a:extLst>
                    </a:gridCol>
                    <a:gridCol w="3577201">
                      <a:extLst>
                        <a:ext uri="{9D8B030D-6E8A-4147-A177-3AD203B41FA5}">
                          <a16:colId xmlns:a16="http://schemas.microsoft.com/office/drawing/2014/main" val="2692756626"/>
                        </a:ext>
                      </a:extLst>
                    </a:gridCol>
                  </a:tblGrid>
                  <a:tr h="6744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2400" i="1" baseline="-25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sz="2400" i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g(k+1) = (k+1)</a:t>
                          </a:r>
                          <a:r>
                            <a:rPr lang="en-US" sz="2400" i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ti-ET" sz="2400" i="1" baseline="30000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ti-ET"/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384" t="-901" r="-88438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i-ET"/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199" t="-901" r="-34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000513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(k+1)</a:t>
                          </a:r>
                          <a:r>
                            <a:rPr lang="en-US" sz="2400" b="0" i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ti-ET" sz="24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ti-ET" sz="2000" b="1" i="1" dirty="0">
                            <a:solidFill>
                              <a:srgbClr val="00B05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ti-ET" sz="20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80889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1" baseline="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2400" b="1" i="1" baseline="300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400" b="0" i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+2k + 1</a:t>
                          </a:r>
                          <a:endParaRPr lang="ti-ET" sz="24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ti-ET" sz="2000" b="1" i="1" dirty="0">
                            <a:solidFill>
                              <a:srgbClr val="00B05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ti-ET" sz="20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93453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i="1" baseline="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2400" b="1" i="1" baseline="-250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sz="2400" b="1" i="1" baseline="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g(k)</a:t>
                          </a:r>
                          <a:r>
                            <a:rPr lang="en-US" sz="2400" b="0" i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+2k + 1</a:t>
                          </a:r>
                          <a:endParaRPr lang="ti-ET" sz="24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ti-ET" sz="2000" b="1" i="1" dirty="0">
                            <a:solidFill>
                              <a:srgbClr val="00B05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ti-ET" sz="20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53834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ti-ET" sz="2400" b="1" i="1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≥ </a:t>
                          </a:r>
                          <a:r>
                            <a:rPr lang="en-US" sz="2400" b="0" i="1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f(k</a:t>
                          </a:r>
                          <a:r>
                            <a:rPr lang="en-US" sz="2400" b="0" i="1" baseline="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en-US" sz="2400" b="0" i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+2k + 1</a:t>
                          </a:r>
                          <a:endParaRPr lang="ti-ET" sz="24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ti-ET" sz="2000" b="1" i="1" dirty="0">
                            <a:solidFill>
                              <a:srgbClr val="00B05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ti-ET" sz="20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091186"/>
                      </a:ext>
                    </a:extLst>
                  </a:tr>
                  <a:tr h="865378">
                    <a:tc>
                      <a:txBody>
                        <a:bodyPr/>
                        <a:lstStyle/>
                        <a:p>
                          <a:endParaRPr lang="ti-ET"/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8" t="-290141" r="-223708" b="-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i-ET"/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384" t="-290141" r="-88438" b="-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ti-ET" sz="2400" b="1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74725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15E230B-0EAE-417D-BF90-B203C34E55C8}"/>
              </a:ext>
            </a:extLst>
          </p:cNvPr>
          <p:cNvSpPr/>
          <p:nvPr/>
        </p:nvSpPr>
        <p:spPr>
          <a:xfrm>
            <a:off x="924339" y="3677478"/>
            <a:ext cx="2763078" cy="401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i-E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07EF52-AA19-46A9-B891-046EA044A307}"/>
              </a:ext>
            </a:extLst>
          </p:cNvPr>
          <p:cNvSpPr/>
          <p:nvPr/>
        </p:nvSpPr>
        <p:spPr>
          <a:xfrm>
            <a:off x="924339" y="4140104"/>
            <a:ext cx="2763078" cy="366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i-E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338E5D-CACD-4336-AB32-481CC2291F6D}"/>
              </a:ext>
            </a:extLst>
          </p:cNvPr>
          <p:cNvSpPr/>
          <p:nvPr/>
        </p:nvSpPr>
        <p:spPr>
          <a:xfrm>
            <a:off x="924339" y="4632547"/>
            <a:ext cx="2763078" cy="401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i-E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C7E559-9CB0-4260-A01B-561DB2F77D07}"/>
              </a:ext>
            </a:extLst>
          </p:cNvPr>
          <p:cNvSpPr/>
          <p:nvPr/>
        </p:nvSpPr>
        <p:spPr>
          <a:xfrm>
            <a:off x="924339" y="5105112"/>
            <a:ext cx="2763078" cy="310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i-E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DFBC26-6A8C-4754-AD1D-C49972B57B2A}"/>
              </a:ext>
            </a:extLst>
          </p:cNvPr>
          <p:cNvSpPr/>
          <p:nvPr/>
        </p:nvSpPr>
        <p:spPr>
          <a:xfrm>
            <a:off x="932742" y="5520402"/>
            <a:ext cx="2763078" cy="758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i-ET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0B84A3C-C49A-4E9F-9B3C-FDD78E8C6A88}"/>
              </a:ext>
            </a:extLst>
          </p:cNvPr>
          <p:cNvSpPr/>
          <p:nvPr/>
        </p:nvSpPr>
        <p:spPr>
          <a:xfrm>
            <a:off x="3588026" y="5466825"/>
            <a:ext cx="944217" cy="77160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ti-ET" sz="6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≥</a:t>
            </a:r>
            <a:endParaRPr lang="en-US" altLang="ti-ET" sz="60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2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2" grpId="0" animBg="1"/>
      <p:bldP spid="14" grpId="0" animBg="1"/>
      <p:bldP spid="15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>
            <a:extLst>
              <a:ext uri="{FF2B5EF4-FFF2-40B4-BE49-F238E27FC236}">
                <a16:creationId xmlns:a16="http://schemas.microsoft.com/office/drawing/2014/main" id="{EC0A4419-EB16-4FD9-9AB4-0F41A3E55A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i-ET"/>
              <a:t>Review on Summations</a:t>
            </a:r>
          </a:p>
        </p:txBody>
      </p:sp>
      <p:sp>
        <p:nvSpPr>
          <p:cNvPr id="465923" name="Rectangle 3">
            <a:extLst>
              <a:ext uri="{FF2B5EF4-FFF2-40B4-BE49-F238E27FC236}">
                <a16:creationId xmlns:a16="http://schemas.microsoft.com/office/drawing/2014/main" id="{438EAE52-97A4-4762-B402-867AB8D312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6348" y="1202635"/>
            <a:ext cx="11002616" cy="5337313"/>
          </a:xfrm>
        </p:spPr>
        <p:txBody>
          <a:bodyPr>
            <a:normAutofit/>
          </a:bodyPr>
          <a:lstStyle/>
          <a:p>
            <a:r>
              <a:rPr lang="en-US" altLang="ti-ET" sz="2400" b="1" i="1" dirty="0">
                <a:solidFill>
                  <a:srgbClr val="CC0000"/>
                </a:solidFill>
              </a:rPr>
              <a:t>n</a:t>
            </a:r>
            <a:r>
              <a:rPr lang="en-US" altLang="ti-ET" sz="2400" b="1" dirty="0">
                <a:solidFill>
                  <a:srgbClr val="CC0000"/>
                </a:solidFill>
              </a:rPr>
              <a:t>th harmonic number</a:t>
            </a:r>
            <a:endParaRPr lang="en-US" altLang="ti-ET" sz="2400" b="1" i="1" dirty="0">
              <a:solidFill>
                <a:srgbClr val="CC0000"/>
              </a:solidFill>
            </a:endParaRPr>
          </a:p>
          <a:p>
            <a:endParaRPr lang="en-US" altLang="ti-ET" sz="2400" b="1" dirty="0">
              <a:solidFill>
                <a:srgbClr val="CC0000"/>
              </a:solidFill>
            </a:endParaRPr>
          </a:p>
          <a:p>
            <a:endParaRPr lang="en-US" altLang="ti-ET" sz="2400" b="1" dirty="0">
              <a:solidFill>
                <a:srgbClr val="CC0000"/>
              </a:solidFill>
            </a:endParaRPr>
          </a:p>
          <a:p>
            <a:endParaRPr lang="en-US" altLang="ti-ET" sz="2400" b="1" dirty="0">
              <a:solidFill>
                <a:srgbClr val="CC0000"/>
              </a:solidFill>
            </a:endParaRPr>
          </a:p>
        </p:txBody>
      </p:sp>
      <p:graphicFrame>
        <p:nvGraphicFramePr>
          <p:cNvPr id="465925" name="Object 5">
            <a:extLst>
              <a:ext uri="{FF2B5EF4-FFF2-40B4-BE49-F238E27FC236}">
                <a16:creationId xmlns:a16="http://schemas.microsoft.com/office/drawing/2014/main" id="{CE4F2D72-BEB0-4E7A-AB3C-22602218A1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949798"/>
              </p:ext>
            </p:extLst>
          </p:nvPr>
        </p:nvGraphicFramePr>
        <p:xfrm>
          <a:off x="3314699" y="1927703"/>
          <a:ext cx="3374335" cy="1063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92" name="Equation" r:id="rId3" imgW="2781000" imgH="876240" progId="Equation.3">
                  <p:embed/>
                </p:oleObj>
              </mc:Choice>
              <mc:Fallback>
                <p:oleObj name="Equation" r:id="rId3" imgW="2781000" imgH="876240" progId="Equation.3">
                  <p:embed/>
                  <p:pic>
                    <p:nvPicPr>
                      <p:cNvPr id="465925" name="Object 5">
                        <a:extLst>
                          <a:ext uri="{FF2B5EF4-FFF2-40B4-BE49-F238E27FC236}">
                            <a16:creationId xmlns:a16="http://schemas.microsoft.com/office/drawing/2014/main" id="{CE4F2D72-BEB0-4E7A-AB3C-22602218A1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699" y="1927703"/>
                        <a:ext cx="3374335" cy="10631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5926" name="Object 6">
            <a:extLst>
              <a:ext uri="{FF2B5EF4-FFF2-40B4-BE49-F238E27FC236}">
                <a16:creationId xmlns:a16="http://schemas.microsoft.com/office/drawing/2014/main" id="{8C16F117-C771-4EED-BBFC-8382AC41F6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5460917"/>
              </p:ext>
            </p:extLst>
          </p:nvPr>
        </p:nvGraphicFramePr>
        <p:xfrm>
          <a:off x="3314700" y="3429000"/>
          <a:ext cx="2781300" cy="1149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93" name="Equation" r:id="rId5" imgW="2120760" imgH="876240" progId="Equation.3">
                  <p:embed/>
                </p:oleObj>
              </mc:Choice>
              <mc:Fallback>
                <p:oleObj name="Equation" r:id="rId5" imgW="2120760" imgH="876240" progId="Equation.3">
                  <p:embed/>
                  <p:pic>
                    <p:nvPicPr>
                      <p:cNvPr id="465926" name="Object 6">
                        <a:extLst>
                          <a:ext uri="{FF2B5EF4-FFF2-40B4-BE49-F238E27FC236}">
                            <a16:creationId xmlns:a16="http://schemas.microsoft.com/office/drawing/2014/main" id="{8C16F117-C771-4EED-BBFC-8382AC41F6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0" y="3429000"/>
                        <a:ext cx="2781300" cy="1149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5927" name="Object 7">
            <a:extLst>
              <a:ext uri="{FF2B5EF4-FFF2-40B4-BE49-F238E27FC236}">
                <a16:creationId xmlns:a16="http://schemas.microsoft.com/office/drawing/2014/main" id="{DD664044-BF6E-4164-A257-5757DD4B24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700325"/>
              </p:ext>
            </p:extLst>
          </p:nvPr>
        </p:nvGraphicFramePr>
        <p:xfrm>
          <a:off x="3314699" y="5080785"/>
          <a:ext cx="2890856" cy="1149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94" name="Equation" r:id="rId7" imgW="2044440" imgH="812520" progId="Equation.3">
                  <p:embed/>
                </p:oleObj>
              </mc:Choice>
              <mc:Fallback>
                <p:oleObj name="Equation" r:id="rId7" imgW="2044440" imgH="812520" progId="Equation.3">
                  <p:embed/>
                  <p:pic>
                    <p:nvPicPr>
                      <p:cNvPr id="465927" name="Object 7">
                        <a:extLst>
                          <a:ext uri="{FF2B5EF4-FFF2-40B4-BE49-F238E27FC236}">
                            <a16:creationId xmlns:a16="http://schemas.microsoft.com/office/drawing/2014/main" id="{DD664044-BF6E-4164-A257-5757DD4B24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699" y="5080785"/>
                        <a:ext cx="2890856" cy="1149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9EEBF0-4064-4CAA-9084-2BB87E8367D7}"/>
              </a:ext>
            </a:extLst>
          </p:cNvPr>
          <p:cNvSpPr txBox="1"/>
          <p:nvPr/>
        </p:nvSpPr>
        <p:spPr>
          <a:xfrm>
            <a:off x="549897" y="1378930"/>
            <a:ext cx="352876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ti-ET" sz="2600" b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We need to prove that:</a:t>
            </a:r>
            <a:endParaRPr lang="ti-ET" sz="2600" b="1" baseline="-25000" dirty="0">
              <a:solidFill>
                <a:srgbClr val="0070C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BBD229A-2788-4516-9631-546DBE8E9A1D}"/>
              </a:ext>
            </a:extLst>
          </p:cNvPr>
          <p:cNvSpPr txBox="1">
            <a:spLocks noChangeArrowheads="1"/>
          </p:cNvSpPr>
          <p:nvPr/>
        </p:nvSpPr>
        <p:spPr>
          <a:xfrm>
            <a:off x="619027" y="30162"/>
            <a:ext cx="6508422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ti-ET" sz="4800" b="1" dirty="0"/>
              <a:t>Analyzing Bubble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09EB56-35A8-4462-B474-D529491AB79E}"/>
                  </a:ext>
                </a:extLst>
              </p:cNvPr>
              <p:cNvSpPr txBox="1"/>
              <p:nvPr/>
            </p:nvSpPr>
            <p:spPr>
              <a:xfrm>
                <a:off x="3896414" y="1173162"/>
                <a:ext cx="6407084" cy="8404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den>
                      </m:f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𝒊𝒔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𝒕𝒓𝒖𝒆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𝒇𝒐𝒓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≥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lang="ti-ET" sz="2400" b="1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09EB56-35A8-4462-B474-D529491A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414" y="1173162"/>
                <a:ext cx="6407084" cy="8404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i-E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A041FBA-376A-4987-B5B8-E71F90455B75}"/>
              </a:ext>
            </a:extLst>
          </p:cNvPr>
          <p:cNvSpPr txBox="1"/>
          <p:nvPr/>
        </p:nvSpPr>
        <p:spPr>
          <a:xfrm>
            <a:off x="549896" y="1973194"/>
            <a:ext cx="67810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ti-ET" sz="2600" b="1" dirty="0">
                <a:latin typeface="+mj-lt"/>
                <a:cs typeface="Times New Roman" panose="02020603050405020304" pitchFamily="18" charset="0"/>
              </a:rPr>
              <a:t>We use induction method to show:</a:t>
            </a:r>
            <a:endParaRPr lang="ti-ET" sz="2600" b="1" baseline="-25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C1DB1B-2643-41B7-9224-07057056E6E1}"/>
              </a:ext>
            </a:extLst>
          </p:cNvPr>
          <p:cNvSpPr txBox="1"/>
          <p:nvPr/>
        </p:nvSpPr>
        <p:spPr>
          <a:xfrm>
            <a:off x="534186" y="2465637"/>
            <a:ext cx="11136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ti-ET" sz="2300" b="1" dirty="0">
                <a:latin typeface="+mj-lt"/>
                <a:cs typeface="Times New Roman" panose="02020603050405020304" pitchFamily="18" charset="0"/>
              </a:rPr>
              <a:t>If it is true for </a:t>
            </a:r>
            <a:r>
              <a:rPr lang="en-US" altLang="ti-ET" sz="23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= k </a:t>
            </a:r>
            <a:r>
              <a:rPr lang="en-US" altLang="ti-ET" sz="2300" b="1" dirty="0">
                <a:latin typeface="+mj-lt"/>
                <a:cs typeface="Times New Roman" panose="02020603050405020304" pitchFamily="18" charset="0"/>
              </a:rPr>
              <a:t>where </a:t>
            </a:r>
            <a:r>
              <a:rPr lang="en-US" altLang="ti-ET" sz="23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≥  2</a:t>
            </a:r>
            <a:r>
              <a:rPr lang="en-US" altLang="ti-ET" sz="2300" b="1" dirty="0">
                <a:latin typeface="+mj-lt"/>
                <a:cs typeface="Times New Roman" panose="02020603050405020304" pitchFamily="18" charset="0"/>
              </a:rPr>
              <a:t>, then it is true for </a:t>
            </a:r>
            <a:r>
              <a:rPr lang="en-US" altLang="ti-ET" sz="23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= k+1. </a:t>
            </a:r>
            <a:r>
              <a:rPr lang="en-US" altLang="ti-ET" sz="23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Prove that C</a:t>
            </a:r>
            <a:r>
              <a:rPr lang="en-US" altLang="ti-ET" sz="2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ti-ET" sz="23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g(k+1)</a:t>
            </a:r>
            <a:r>
              <a:rPr lang="tr-TR" altLang="ti-ET" sz="2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2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  </a:t>
            </a:r>
            <a:r>
              <a:rPr lang="en-US" altLang="en-US" sz="23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f(k+1) </a:t>
            </a:r>
            <a:endParaRPr lang="ti-ET" sz="2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8">
                <a:extLst>
                  <a:ext uri="{FF2B5EF4-FFF2-40B4-BE49-F238E27FC236}">
                    <a16:creationId xmlns:a16="http://schemas.microsoft.com/office/drawing/2014/main" id="{812B3879-CB1C-4B84-A492-334E799AEF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8885905"/>
                  </p:ext>
                </p:extLst>
              </p:nvPr>
            </p:nvGraphicFramePr>
            <p:xfrm>
              <a:off x="619026" y="2958080"/>
              <a:ext cx="11051357" cy="39244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17328">
                      <a:extLst>
                        <a:ext uri="{9D8B030D-6E8A-4147-A177-3AD203B41FA5}">
                          <a16:colId xmlns:a16="http://schemas.microsoft.com/office/drawing/2014/main" val="3586385429"/>
                        </a:ext>
                      </a:extLst>
                    </a:gridCol>
                    <a:gridCol w="4056828">
                      <a:extLst>
                        <a:ext uri="{9D8B030D-6E8A-4147-A177-3AD203B41FA5}">
                          <a16:colId xmlns:a16="http://schemas.microsoft.com/office/drawing/2014/main" val="977928023"/>
                        </a:ext>
                      </a:extLst>
                    </a:gridCol>
                    <a:gridCol w="3577201">
                      <a:extLst>
                        <a:ext uri="{9D8B030D-6E8A-4147-A177-3AD203B41FA5}">
                          <a16:colId xmlns:a16="http://schemas.microsoft.com/office/drawing/2014/main" val="26927566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2400" i="1" baseline="-25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sz="2400" i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g(k+1) = (k+1)</a:t>
                          </a:r>
                          <a:r>
                            <a:rPr lang="en-US" sz="2400" i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ti-ET" sz="2400" i="1" baseline="30000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1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f(n) = 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400" b="1" i="1" dirty="0" smtClean="0">
                                          <a:solidFill>
                                            <a:srgbClr val="00B050"/>
                                          </a:solidFill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400" b="1" i="1" dirty="0" smtClean="0">
                                          <a:solidFill>
                                            <a:srgbClr val="00B050"/>
                                          </a:solidFill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k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400" b="1" i="1" dirty="0" smtClean="0">
                                          <a:solidFill>
                                            <a:srgbClr val="00B050"/>
                                          </a:solidFill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+1)</m:t>
                                      </m:r>
                                    </m:e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sz="2400" b="1" i="1" dirty="0" smtClean="0">
                                      <a:solidFill>
                                        <a:srgbClr val="00B05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b="1" i="1" dirty="0" smtClean="0">
                                      <a:solidFill>
                                        <a:srgbClr val="00B05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k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b="1" i="1" dirty="0" smtClean="0">
                                      <a:solidFill>
                                        <a:srgbClr val="00B05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+1)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endParaRPr lang="ti-ET" sz="2400" b="1" i="1" dirty="0">
                            <a:solidFill>
                              <a:srgbClr val="00B05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2400" i="1" baseline="-25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400" i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g((k+1)) =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𝟒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i="1" dirty="0" smtClean="0">
                                      <a:solidFill>
                                        <a:srgbClr val="00206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 smtClean="0">
                                      <a:solidFill>
                                        <a:srgbClr val="00206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k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i="1" dirty="0" smtClean="0">
                                      <a:solidFill>
                                        <a:srgbClr val="00206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+1)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endParaRPr lang="ti-ET" sz="2400" i="1" dirty="0"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00051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(k+1)</a:t>
                          </a:r>
                          <a:r>
                            <a:rPr lang="en-US" sz="2400" b="0" i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ti-ET" sz="24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ti-ET" sz="2000" b="1" i="1" dirty="0">
                            <a:solidFill>
                              <a:srgbClr val="00B05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1" dirty="0" smtClean="0">
                                        <a:solidFill>
                                          <a:srgbClr val="00206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000" b="0" i="1" dirty="0" smtClean="0">
                                        <a:solidFill>
                                          <a:srgbClr val="00206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k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000" b="0" i="1" dirty="0" smtClean="0">
                                        <a:solidFill>
                                          <a:srgbClr val="00206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+1)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ti-ET" sz="20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80889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1" baseline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2400" b="1" i="1" baseline="3000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400" b="0" i="1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+2k + 1</a:t>
                          </a:r>
                          <a:endParaRPr lang="ti-ET" sz="24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ti-ET" sz="2000" b="1" i="1" dirty="0">
                            <a:solidFill>
                              <a:srgbClr val="00B05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20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en-US" sz="2000" b="1" i="1" baseline="0" dirty="0" smtClean="0">
                                    <a:solidFill>
                                      <a:srgbClr val="00B05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k</m:t>
                                </m:r>
                                <m:r>
                                  <m:rPr>
                                    <m:nor/>
                                  </m:rPr>
                                  <a:rPr lang="en-US" sz="2000" b="1" i="1" baseline="30000" dirty="0" smtClean="0">
                                    <a:solidFill>
                                      <a:srgbClr val="00B05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nor/>
                                  </m:rPr>
                                  <a:rPr lang="en-US" sz="2000" b="0" i="1" dirty="0" smtClean="0">
                                    <a:solidFill>
                                      <a:srgbClr val="00206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en-US" sz="2000" b="0" i="1" dirty="0" smtClean="0">
                                    <a:solidFill>
                                      <a:srgbClr val="00206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k</m:t>
                                </m:r>
                                <m:r>
                                  <m:rPr>
                                    <m:nor/>
                                  </m:rPr>
                                  <a:rPr lang="en-US" sz="2000" b="0" i="1" dirty="0" smtClean="0">
                                    <a:solidFill>
                                      <a:srgbClr val="00206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+</m:t>
                                </m:r>
                                <m:f>
                                  <m:fPr>
                                    <m:ctrlP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ti-ET" sz="20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9345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i="1" baseline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2400" b="1" i="1" baseline="-2500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sz="2400" b="1" i="1" baseline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g(k)</a:t>
                          </a:r>
                          <a:r>
                            <a:rPr lang="en-US" sz="2400" b="0" i="1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+2k + 1</a:t>
                          </a:r>
                          <a:endParaRPr lang="ti-ET" sz="24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ti-ET" sz="2000" b="1" i="1" dirty="0">
                            <a:solidFill>
                              <a:srgbClr val="00B05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i="1" baseline="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2000" b="1" i="1" baseline="-250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000" b="1" i="1" baseline="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g(k)</a:t>
                          </a:r>
                          <a:r>
                            <a:rPr lang="en-US" sz="2000" b="1" i="1" dirty="0">
                              <a:solidFill>
                                <a:srgbClr val="002060"/>
                              </a:solidFill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2000" b="1" i="1" dirty="0" smtClean="0">
                                  <a:solidFill>
                                    <a:srgbClr val="00206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20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0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0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sz="2000" b="1" i="1" dirty="0" smtClean="0">
                                  <a:solidFill>
                                    <a:srgbClr val="00206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en-US" sz="2000" b="1" i="1" dirty="0" smtClean="0">
                                  <a:solidFill>
                                    <a:srgbClr val="00206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+</m:t>
                              </m:r>
                              <m:r>
                                <a:rPr lang="en-US" sz="20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0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0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𝟒</m:t>
                                  </m:r>
                                </m:den>
                              </m:f>
                            </m:oMath>
                          </a14:m>
                          <a:endParaRPr lang="ti-ET" sz="20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5383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ti-ET" sz="2400" b="1" i="1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≥ </a:t>
                          </a:r>
                          <a:r>
                            <a:rPr lang="en-US" sz="2400" b="0" i="1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f(k</a:t>
                          </a:r>
                          <a:r>
                            <a:rPr lang="en-US" sz="2400" b="0" i="1" baseline="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en-US" sz="2400" b="0" i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+2k + 1</a:t>
                          </a:r>
                          <a:endParaRPr lang="ti-ET" sz="24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ti-ET" sz="2000" b="1" i="1" dirty="0">
                            <a:solidFill>
                              <a:srgbClr val="00B05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i="1" baseline="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≤ f(k)</a:t>
                          </a:r>
                          <a:r>
                            <a:rPr lang="en-US" sz="2000" b="1" i="1" dirty="0">
                              <a:solidFill>
                                <a:srgbClr val="002060"/>
                              </a:solidFill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2000" b="1" i="1" dirty="0" smtClean="0">
                                  <a:solidFill>
                                    <a:srgbClr val="00206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20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0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0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sz="2000" b="1" i="1" dirty="0" smtClean="0">
                                  <a:solidFill>
                                    <a:srgbClr val="00206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en-US" sz="2000" b="1" i="1" dirty="0" smtClean="0">
                                  <a:solidFill>
                                    <a:srgbClr val="00206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+</m:t>
                              </m:r>
                              <m:r>
                                <a:rPr lang="en-US" sz="20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0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0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𝟒</m:t>
                                  </m:r>
                                </m:den>
                              </m:f>
                            </m:oMath>
                          </a14:m>
                          <a:endParaRPr lang="ti-ET" sz="20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0911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en-US" sz="2400" b="1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1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𝒌</m:t>
                                        </m:r>
                                      </m:num>
                                      <m:den>
                                        <m:r>
                                          <a:rPr lang="en-US" sz="2400" b="1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</m:e>
                                  <m:sup>
                                    <m:r>
                                      <a:rPr lang="en-US" sz="24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24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24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num>
                                  <m:den>
                                    <m:r>
                                      <a:rPr lang="en-US" sz="24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  <m:r>
                                  <a:rPr lang="en-US" sz="24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𝒌</m:t>
                                </m:r>
                                <m:r>
                                  <a:rPr lang="en-US" sz="24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24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ti-ET" sz="2400" b="1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sz="2400" b="1" i="1" baseline="0" dirty="0" smtClean="0">
                                        <a:solidFill>
                                          <a:srgbClr val="00B05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k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1" i="1" baseline="30000" dirty="0" smtClean="0">
                                        <a:solidFill>
                                          <a:srgbClr val="00B05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24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sz="2400" b="1" i="1" dirty="0" smtClean="0">
                                        <a:solidFill>
                                          <a:srgbClr val="00B05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k</m:t>
                                    </m:r>
                                  </m:num>
                                  <m:den>
                                    <m:r>
                                      <a:rPr lang="en-US" sz="24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ti-ET" sz="2400" b="1" i="1" dirty="0">
                            <a:solidFill>
                              <a:srgbClr val="00B05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24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en-US" sz="2400" b="1" i="1" baseline="0" dirty="0" smtClean="0">
                                    <a:solidFill>
                                      <a:srgbClr val="00206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k</m:t>
                                </m:r>
                                <m:r>
                                  <m:rPr>
                                    <m:nor/>
                                  </m:rPr>
                                  <a:rPr lang="en-US" sz="2400" b="1" i="1" baseline="30000" dirty="0" smtClean="0">
                                    <a:solidFill>
                                      <a:srgbClr val="00206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2 </m:t>
                                </m:r>
                                <m:r>
                                  <m:rPr>
                                    <m:nor/>
                                  </m:rPr>
                                  <a:rPr lang="en-US" sz="2400" b="1" i="1" dirty="0" smtClean="0">
                                    <a:solidFill>
                                      <a:srgbClr val="00206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2400" b="1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sz="24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24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ti-ET" sz="2400" b="1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74725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8">
                <a:extLst>
                  <a:ext uri="{FF2B5EF4-FFF2-40B4-BE49-F238E27FC236}">
                    <a16:creationId xmlns:a16="http://schemas.microsoft.com/office/drawing/2014/main" id="{812B3879-CB1C-4B84-A492-334E799AEF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8885905"/>
                  </p:ext>
                </p:extLst>
              </p:nvPr>
            </p:nvGraphicFramePr>
            <p:xfrm>
              <a:off x="619026" y="2958080"/>
              <a:ext cx="11051357" cy="39244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17328">
                      <a:extLst>
                        <a:ext uri="{9D8B030D-6E8A-4147-A177-3AD203B41FA5}">
                          <a16:colId xmlns:a16="http://schemas.microsoft.com/office/drawing/2014/main" val="3586385429"/>
                        </a:ext>
                      </a:extLst>
                    </a:gridCol>
                    <a:gridCol w="4056828">
                      <a:extLst>
                        <a:ext uri="{9D8B030D-6E8A-4147-A177-3AD203B41FA5}">
                          <a16:colId xmlns:a16="http://schemas.microsoft.com/office/drawing/2014/main" val="977928023"/>
                        </a:ext>
                      </a:extLst>
                    </a:gridCol>
                    <a:gridCol w="3577201">
                      <a:extLst>
                        <a:ext uri="{9D8B030D-6E8A-4147-A177-3AD203B41FA5}">
                          <a16:colId xmlns:a16="http://schemas.microsoft.com/office/drawing/2014/main" val="2692756626"/>
                        </a:ext>
                      </a:extLst>
                    </a:gridCol>
                  </a:tblGrid>
                  <a:tr h="6744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2400" i="1" baseline="-25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sz="2400" i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g(k+1) = (k+1)</a:t>
                          </a:r>
                          <a:r>
                            <a:rPr lang="en-US" sz="2400" i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ti-ET" sz="2400" i="1" baseline="30000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ti-ET"/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384" t="-901" r="-88438" b="-4828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i-ET"/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199" t="-901" r="-341" b="-4828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0005134"/>
                      </a:ext>
                    </a:extLst>
                  </a:tr>
                  <a:tr h="6620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(k+1)</a:t>
                          </a:r>
                          <a:r>
                            <a:rPr lang="en-US" sz="2400" b="0" i="1" baseline="30000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ti-ET" sz="24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ti-ET" sz="2000" b="1" i="1" dirty="0">
                            <a:solidFill>
                              <a:srgbClr val="00B05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ti-ET"/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09199" t="-102752" r="-341" b="-3917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8088997"/>
                      </a:ext>
                    </a:extLst>
                  </a:tr>
                  <a:tr h="6620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1" baseline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2400" b="1" i="1" baseline="3000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400" b="0" i="1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+2k + 1</a:t>
                          </a:r>
                          <a:endParaRPr lang="ti-ET" sz="24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ti-ET" sz="2000" b="1" i="1" dirty="0">
                            <a:solidFill>
                              <a:srgbClr val="00B05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ti-ET"/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09199" t="-204630" r="-341" b="-2953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9345372"/>
                      </a:ext>
                    </a:extLst>
                  </a:tr>
                  <a:tr h="5302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i="1" baseline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en-US" sz="2400" b="1" i="1" baseline="-2500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sz="2400" b="1" i="1" baseline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g(k)</a:t>
                          </a:r>
                          <a:r>
                            <a:rPr lang="en-US" sz="2400" b="0" i="1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+2k + 1</a:t>
                          </a:r>
                          <a:endParaRPr lang="ti-ET" sz="24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ti-ET" sz="2000" b="1" i="1" dirty="0">
                            <a:solidFill>
                              <a:srgbClr val="00B05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ti-ET"/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09199" t="-373864" r="-341" b="-26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5383437"/>
                      </a:ext>
                    </a:extLst>
                  </a:tr>
                  <a:tr h="5302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ti-ET" sz="2400" b="1" i="1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≥ </a:t>
                          </a:r>
                          <a:r>
                            <a:rPr lang="en-US" sz="2400" b="0" i="1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f(k</a:t>
                          </a:r>
                          <a:r>
                            <a:rPr lang="en-US" sz="2400" b="0" i="1" baseline="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en-US" sz="2400" b="0" i="1" dirty="0">
                              <a:solidFill>
                                <a:srgbClr val="00206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+2k + 1</a:t>
                          </a:r>
                          <a:endParaRPr lang="ti-ET" sz="2400" b="0" i="1" dirty="0">
                            <a:solidFill>
                              <a:srgbClr val="00206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ti-ET" sz="2000" b="1" i="1" dirty="0">
                            <a:solidFill>
                              <a:srgbClr val="00B050"/>
                            </a:solidFill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ti-ET"/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199" t="-479310" r="-341" b="-1655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091186"/>
                      </a:ext>
                    </a:extLst>
                  </a:tr>
                  <a:tr h="865378">
                    <a:tc>
                      <a:txBody>
                        <a:bodyPr/>
                        <a:lstStyle/>
                        <a:p>
                          <a:endParaRPr lang="ti-ET"/>
                        </a:p>
                      </a:txBody>
                      <a:tcPr anchor="ctr"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8" t="-354930" r="-223708" b="-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i-ET"/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384" t="-354930" r="-88438" b="-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i-ET"/>
                        </a:p>
                      </a:txBody>
                      <a:tcPr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9199" t="-354930" r="-341" b="-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74725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189F32B6-2388-44A0-9CD4-95048189616F}"/>
              </a:ext>
            </a:extLst>
          </p:cNvPr>
          <p:cNvSpPr/>
          <p:nvPr/>
        </p:nvSpPr>
        <p:spPr>
          <a:xfrm>
            <a:off x="3606556" y="6056236"/>
            <a:ext cx="944217" cy="77160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ti-ET" sz="6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≥</a:t>
            </a:r>
            <a:endParaRPr lang="en-US" altLang="ti-ET" sz="60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7AA2C6-008E-4C84-88F4-7EB2782CC731}"/>
              </a:ext>
            </a:extLst>
          </p:cNvPr>
          <p:cNvSpPr/>
          <p:nvPr/>
        </p:nvSpPr>
        <p:spPr>
          <a:xfrm>
            <a:off x="7638469" y="6070267"/>
            <a:ext cx="944217" cy="77160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ti-ET" sz="6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≥</a:t>
            </a:r>
            <a:endParaRPr lang="en-US" altLang="ti-ET" sz="60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6B935B-AAA5-4D51-9064-875865EBDA03}"/>
              </a:ext>
            </a:extLst>
          </p:cNvPr>
          <p:cNvSpPr/>
          <p:nvPr/>
        </p:nvSpPr>
        <p:spPr>
          <a:xfrm>
            <a:off x="8632291" y="3729963"/>
            <a:ext cx="2940683" cy="514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i-E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4082CD-4647-4788-BE78-DE458F00ABB3}"/>
              </a:ext>
            </a:extLst>
          </p:cNvPr>
          <p:cNvSpPr/>
          <p:nvPr/>
        </p:nvSpPr>
        <p:spPr>
          <a:xfrm>
            <a:off x="8632292" y="4371881"/>
            <a:ext cx="2940683" cy="557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i-E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C7053-D632-45DC-9057-E28E277BDBF1}"/>
              </a:ext>
            </a:extLst>
          </p:cNvPr>
          <p:cNvSpPr/>
          <p:nvPr/>
        </p:nvSpPr>
        <p:spPr>
          <a:xfrm>
            <a:off x="8632292" y="4959923"/>
            <a:ext cx="2940683" cy="509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i-E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9DF15F-F856-471E-ABB4-84F284F7F595}"/>
              </a:ext>
            </a:extLst>
          </p:cNvPr>
          <p:cNvSpPr/>
          <p:nvPr/>
        </p:nvSpPr>
        <p:spPr>
          <a:xfrm>
            <a:off x="8632291" y="5569345"/>
            <a:ext cx="2857344" cy="401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i-E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A7025A-9EA2-4C3A-84CC-001C7D2AA9F0}"/>
              </a:ext>
            </a:extLst>
          </p:cNvPr>
          <p:cNvSpPr/>
          <p:nvPr/>
        </p:nvSpPr>
        <p:spPr>
          <a:xfrm>
            <a:off x="8632291" y="6040450"/>
            <a:ext cx="2857344" cy="771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i-ET"/>
          </a:p>
        </p:txBody>
      </p:sp>
    </p:spTree>
    <p:extLst>
      <p:ext uri="{BB962C8B-B14F-4D97-AF65-F5344CB8AC3E}">
        <p14:creationId xmlns:p14="http://schemas.microsoft.com/office/powerpoint/2010/main" val="110886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E91CEB7-9BB1-402F-A271-3A1E806440C3}"/>
              </a:ext>
            </a:extLst>
          </p:cNvPr>
          <p:cNvSpPr txBox="1">
            <a:spLocks noChangeArrowheads="1"/>
          </p:cNvSpPr>
          <p:nvPr/>
        </p:nvSpPr>
        <p:spPr>
          <a:xfrm>
            <a:off x="619027" y="30162"/>
            <a:ext cx="6508422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ti-ET" sz="4800" b="1" dirty="0"/>
              <a:t>Analyzing Bubble Sort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6AD4683-BA89-454E-B474-4522397B716B}"/>
              </a:ext>
            </a:extLst>
          </p:cNvPr>
          <p:cNvSpPr txBox="1">
            <a:spLocks noChangeArrowheads="1"/>
          </p:cNvSpPr>
          <p:nvPr/>
        </p:nvSpPr>
        <p:spPr>
          <a:xfrm>
            <a:off x="493336" y="1299720"/>
            <a:ext cx="11023076" cy="51833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ti-ET" b="1" dirty="0"/>
              <a:t>The running time of Bubble Sort is: </a:t>
            </a:r>
            <a:r>
              <a:rPr lang="en-US" alt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</a:t>
            </a:r>
            <a:r>
              <a:rPr lang="en-US" altLang="en-US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(n</a:t>
            </a:r>
            <a:r>
              <a:rPr lang="en-US" altLang="en-US" b="1" i="1" baseline="30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CE24D9A-158B-4FFC-ADA6-1623A13D51E1}"/>
              </a:ext>
            </a:extLst>
          </p:cNvPr>
          <p:cNvSpPr txBox="1">
            <a:spLocks noChangeArrowheads="1"/>
          </p:cNvSpPr>
          <p:nvPr/>
        </p:nvSpPr>
        <p:spPr>
          <a:xfrm>
            <a:off x="2817044" y="3596634"/>
            <a:ext cx="5902750" cy="240823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ti-ET" sz="24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6B8FA63-6EFB-4E17-8F72-961BEFC60392}"/>
              </a:ext>
            </a:extLst>
          </p:cNvPr>
          <p:cNvGrpSpPr/>
          <p:nvPr/>
        </p:nvGrpSpPr>
        <p:grpSpPr>
          <a:xfrm>
            <a:off x="619026" y="1944617"/>
            <a:ext cx="11098492" cy="4649358"/>
            <a:chOff x="619026" y="1944617"/>
            <a:chExt cx="11098492" cy="46493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0616ED-6417-4959-8BE0-1E9D8DFA9D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9028" y="1944617"/>
              <a:ext cx="3563178" cy="42110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EBA1CE-C6FE-4D41-9780-3949E4C57C9A}"/>
                </a:ext>
              </a:extLst>
            </p:cNvPr>
            <p:cNvSpPr txBox="1"/>
            <p:nvPr/>
          </p:nvSpPr>
          <p:spPr>
            <a:xfrm>
              <a:off x="4326904" y="2570909"/>
              <a:ext cx="7390614" cy="29585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CA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“The bubble sort seems to have nothing to recommend it, except a catchy name and the fact that it leads to some interesting theoretical problems.”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EA3C6B-5D69-45B3-BF33-9615C271EF8A}"/>
                </a:ext>
              </a:extLst>
            </p:cNvPr>
            <p:cNvSpPr txBox="1"/>
            <p:nvPr/>
          </p:nvSpPr>
          <p:spPr>
            <a:xfrm>
              <a:off x="619026" y="6016445"/>
              <a:ext cx="3563177" cy="5775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CA" sz="2400" b="1" dirty="0">
                  <a:solidFill>
                    <a:srgbClr val="C00000"/>
                  </a:solidFill>
                </a:rPr>
                <a:t>Don Knuth </a:t>
              </a:r>
              <a:endParaRPr lang="ti-ET" sz="24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8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2">
            <a:extLst>
              <a:ext uri="{FF2B5EF4-FFF2-40B4-BE49-F238E27FC236}">
                <a16:creationId xmlns:a16="http://schemas.microsoft.com/office/drawing/2014/main" id="{90E04BDD-CD9F-4320-B8FE-FC5C3ACF85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19288" y="260350"/>
            <a:ext cx="8229600" cy="1143000"/>
          </a:xfrm>
        </p:spPr>
        <p:txBody>
          <a:bodyPr>
            <a:normAutofit fontScale="90000"/>
          </a:bodyPr>
          <a:lstStyle/>
          <a:p>
            <a:pPr algn="l" eaLnBrk="1" hangingPunct="1">
              <a:defRPr/>
            </a:pPr>
            <a:r>
              <a:rPr lang="tr-TR" sz="3600" b="1" i="1"/>
              <a:t>             </a:t>
            </a:r>
            <a:br>
              <a:rPr lang="en-US" sz="3600" i="1" dirty="0"/>
            </a:br>
            <a:endParaRPr lang="en-US" sz="3600" i="1" dirty="0"/>
          </a:p>
        </p:txBody>
      </p:sp>
      <p:sp>
        <p:nvSpPr>
          <p:cNvPr id="11271" name="Rectangle 3">
            <a:extLst>
              <a:ext uri="{FF2B5EF4-FFF2-40B4-BE49-F238E27FC236}">
                <a16:creationId xmlns:a16="http://schemas.microsoft.com/office/drawing/2014/main" id="{4AE78ED9-F44E-4226-A26F-EF03436D7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41" y="419099"/>
            <a:ext cx="8229600" cy="82550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defRPr/>
            </a:pPr>
            <a:r>
              <a:rPr lang="tr-TR" sz="3600" b="1" dirty="0">
                <a:latin typeface="+mj-lt"/>
                <a:cs typeface="Arial" charset="0"/>
              </a:rPr>
              <a:t>Theorem </a:t>
            </a:r>
            <a:endParaRPr lang="en-US" sz="3600" b="1" dirty="0">
              <a:latin typeface="+mj-lt"/>
            </a:endParaRPr>
          </a:p>
        </p:txBody>
      </p:sp>
      <p:sp>
        <p:nvSpPr>
          <p:cNvPr id="11272" name="Rectangle 4">
            <a:extLst>
              <a:ext uri="{FF2B5EF4-FFF2-40B4-BE49-F238E27FC236}">
                <a16:creationId xmlns:a16="http://schemas.microsoft.com/office/drawing/2014/main" id="{CF2EF834-2CE6-4672-85A3-066C501A8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40" y="1282699"/>
            <a:ext cx="1108315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20000"/>
              </a:spcBef>
            </a:pPr>
            <a:r>
              <a:rPr lang="tr-TR" altLang="ti-ET" sz="4000" dirty="0">
                <a:solidFill>
                  <a:srgbClr val="0000CC"/>
                </a:solidFill>
                <a:latin typeface="+mn-lt"/>
              </a:rPr>
              <a:t>For any two functions  </a:t>
            </a:r>
            <a:r>
              <a:rPr lang="en-US" altLang="ti-E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ti-E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tr-TR" altLang="ti-ET" sz="4000" dirty="0">
                <a:solidFill>
                  <a:srgbClr val="0000CC"/>
                </a:solidFill>
                <a:latin typeface="+mn-lt"/>
              </a:rPr>
              <a:t>  and </a:t>
            </a:r>
            <a:r>
              <a:rPr lang="en-US" altLang="ti-E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ti-E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tr-TR" altLang="ti-ET" sz="4000" dirty="0">
                <a:solidFill>
                  <a:srgbClr val="0000CC"/>
                </a:solidFill>
                <a:latin typeface="+mn-lt"/>
              </a:rPr>
              <a:t>,  </a:t>
            </a:r>
            <a:endParaRPr lang="en-US" altLang="ti-ET" sz="4000" dirty="0">
              <a:solidFill>
                <a:srgbClr val="0000CC"/>
              </a:solidFill>
              <a:latin typeface="+mn-lt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20000"/>
              </a:spcBef>
            </a:pPr>
            <a:r>
              <a:rPr lang="tr-TR" altLang="ti-ET" sz="4000" dirty="0">
                <a:solidFill>
                  <a:srgbClr val="0000CC"/>
                </a:solidFill>
                <a:latin typeface="+mn-lt"/>
              </a:rPr>
              <a:t>we have</a:t>
            </a:r>
            <a:r>
              <a:rPr lang="en-US" altLang="ti-ET" sz="4000" dirty="0">
                <a:solidFill>
                  <a:srgbClr val="0000CC"/>
                </a:solidFill>
                <a:latin typeface="+mn-lt"/>
              </a:rPr>
              <a:t> </a:t>
            </a:r>
            <a:r>
              <a:rPr lang="en-US" altLang="ti-E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f(n) = </a:t>
            </a: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(</a:t>
            </a:r>
            <a:r>
              <a:rPr lang="en-US" alt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))  </a:t>
            </a:r>
          </a:p>
          <a:p>
            <a:pPr marL="0" indent="0" eaLnBrk="1" hangingPunct="1">
              <a:lnSpc>
                <a:spcPct val="150000"/>
              </a:lnSpc>
              <a:spcBef>
                <a:spcPct val="20000"/>
              </a:spcBef>
            </a:pPr>
            <a:r>
              <a:rPr lang="tr-TR" altLang="ti-ET" sz="4000" dirty="0">
                <a:solidFill>
                  <a:srgbClr val="0000CC"/>
                </a:solidFill>
                <a:latin typeface="+mn-lt"/>
              </a:rPr>
              <a:t>if and only if</a:t>
            </a:r>
            <a:r>
              <a:rPr lang="en-US" altLang="ti-ET" sz="4000" dirty="0">
                <a:solidFill>
                  <a:srgbClr val="0000CC"/>
                </a:solidFill>
                <a:latin typeface="+mn-lt"/>
              </a:rPr>
              <a:t>  </a:t>
            </a:r>
            <a:r>
              <a:rPr lang="en-US" altLang="ti-E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ti-E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ti-E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ti-E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US" altLang="ti-E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ti-E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ti-E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4000" dirty="0">
                <a:solidFill>
                  <a:srgbClr val="0000CC"/>
                </a:solidFill>
                <a:latin typeface="+mn-lt"/>
              </a:rPr>
              <a:t>and </a:t>
            </a:r>
            <a:r>
              <a:rPr lang="en-US" altLang="ti-E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ti-E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ti-ET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alt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Ω</a:t>
            </a: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))</a:t>
            </a:r>
            <a:endParaRPr lang="ti-ET" sz="4000" b="1" dirty="0">
              <a:latin typeface="+mn-lt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endParaRPr lang="tr-TR" altLang="ti-ET" sz="4000" dirty="0">
              <a:solidFill>
                <a:srgbClr val="0000CC"/>
              </a:solidFill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tr-TR" altLang="ti-ET" sz="4000" dirty="0">
              <a:solidFill>
                <a:srgbClr val="0000CC"/>
              </a:solidFill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tr-TR" altLang="ti-ET" sz="4000" dirty="0">
                <a:solidFill>
                  <a:srgbClr val="0000CC"/>
                </a:solidFill>
                <a:latin typeface="+mn-lt"/>
              </a:rPr>
              <a:t>  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tr-TR" altLang="ti-ET" sz="4000" dirty="0">
                <a:solidFill>
                  <a:srgbClr val="0000CC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endParaRPr lang="tr-TR" altLang="ti-ET" sz="4000" dirty="0">
              <a:solidFill>
                <a:srgbClr val="0000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3841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>
            <a:extLst>
              <a:ext uri="{FF2B5EF4-FFF2-40B4-BE49-F238E27FC236}">
                <a16:creationId xmlns:a16="http://schemas.microsoft.com/office/drawing/2014/main" id="{7992AC4A-20F8-4D93-ABD8-93CC865328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19288" y="260350"/>
            <a:ext cx="8229600" cy="1143000"/>
          </a:xfrm>
        </p:spPr>
        <p:txBody>
          <a:bodyPr>
            <a:normAutofit fontScale="90000"/>
          </a:bodyPr>
          <a:lstStyle/>
          <a:p>
            <a:pPr algn="l" eaLnBrk="1" hangingPunct="1">
              <a:defRPr/>
            </a:pPr>
            <a:r>
              <a:rPr lang="tr-TR" sz="3600" b="1" i="1"/>
              <a:t>               </a:t>
            </a:r>
            <a:br>
              <a:rPr lang="en-US" sz="3600" i="1" dirty="0"/>
            </a:br>
            <a:endParaRPr lang="en-US" sz="3600" i="1" dirty="0"/>
          </a:p>
        </p:txBody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F512A549-62EA-4FE5-BE76-78B55F979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436" y="274638"/>
            <a:ext cx="9950363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defRPr/>
            </a:pPr>
            <a:r>
              <a:rPr lang="en-US" sz="3600" b="1" dirty="0">
                <a:solidFill>
                  <a:srgbClr val="F874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Example 0: </a:t>
            </a:r>
            <a:r>
              <a:rPr lang="tr-TR" sz="3600" b="1" dirty="0">
                <a:solidFill>
                  <a:srgbClr val="F874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Asymptotic notation</a:t>
            </a:r>
            <a:r>
              <a:rPr lang="tr-TR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 </a:t>
            </a:r>
            <a:endParaRPr lang="en-US" sz="28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637982-B98B-4A2C-8D0C-10B28291575C}"/>
              </a:ext>
            </a:extLst>
          </p:cNvPr>
          <p:cNvSpPr txBox="1"/>
          <p:nvPr/>
        </p:nvSpPr>
        <p:spPr>
          <a:xfrm>
            <a:off x="905040" y="5688733"/>
            <a:ext cx="1638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</a:t>
            </a:r>
            <a:r>
              <a:rPr lang="en-US" altLang="en-US" sz="2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(g(n))</a:t>
            </a:r>
            <a:endParaRPr lang="ti-ET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AD3D609-BC5D-4140-8E23-B6497B441696}"/>
              </a:ext>
            </a:extLst>
          </p:cNvPr>
          <p:cNvGrpSpPr/>
          <p:nvPr/>
        </p:nvGrpSpPr>
        <p:grpSpPr>
          <a:xfrm>
            <a:off x="99837" y="1276335"/>
            <a:ext cx="11745322" cy="4087725"/>
            <a:chOff x="99837" y="1276335"/>
            <a:chExt cx="11745322" cy="4087725"/>
          </a:xfrm>
        </p:grpSpPr>
        <p:pic>
          <p:nvPicPr>
            <p:cNvPr id="9221" name="Picture 4">
              <a:extLst>
                <a:ext uri="{FF2B5EF4-FFF2-40B4-BE49-F238E27FC236}">
                  <a16:creationId xmlns:a16="http://schemas.microsoft.com/office/drawing/2014/main" id="{0738DF7F-829E-4BCF-9652-E2B5652E61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757"/>
            <a:stretch/>
          </p:blipFill>
          <p:spPr bwMode="auto">
            <a:xfrm>
              <a:off x="260436" y="1276335"/>
              <a:ext cx="11584723" cy="4010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4C482D99-8FF2-4706-9D69-D04BFFC1A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837" y="4833693"/>
              <a:ext cx="69600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ti-ET" sz="2800" dirty="0"/>
                <a:t>(a)</a:t>
              </a:r>
            </a:p>
          </p:txBody>
        </p:sp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099F91EA-94F9-40C2-B9CB-38B99B1F11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8667" y="4833693"/>
              <a:ext cx="69600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ti-ET" sz="2800" dirty="0"/>
                <a:t>(b)</a:t>
              </a:r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807083AC-6E4F-49AF-A3AA-B23CAEBC2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6913" y="4840840"/>
              <a:ext cx="69600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ti-ET" sz="2800" dirty="0"/>
                <a:t>(c)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583AA35-0010-4D15-BC42-CD278E3D0443}"/>
              </a:ext>
            </a:extLst>
          </p:cNvPr>
          <p:cNvSpPr txBox="1"/>
          <p:nvPr/>
        </p:nvSpPr>
        <p:spPr>
          <a:xfrm>
            <a:off x="5014900" y="5690221"/>
            <a:ext cx="1638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en-US" sz="2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(g(n))</a:t>
            </a:r>
            <a:endParaRPr lang="ti-ET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0F22A-4D1D-4DD1-973C-9FC7788D569F}"/>
              </a:ext>
            </a:extLst>
          </p:cNvPr>
          <p:cNvSpPr txBox="1"/>
          <p:nvPr/>
        </p:nvSpPr>
        <p:spPr>
          <a:xfrm>
            <a:off x="8775520" y="5690221"/>
            <a:ext cx="1638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altLang="en-US" sz="2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  <a:sym typeface="Symbol" panose="05050102010706020507" pitchFamily="18" charset="2"/>
              </a:rPr>
              <a:t>Ω</a:t>
            </a:r>
            <a:r>
              <a:rPr lang="en-US" altLang="en-US" sz="2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(g(n))</a:t>
            </a:r>
            <a:endParaRPr lang="ti-ET" sz="2800" dirty="0"/>
          </a:p>
        </p:txBody>
      </p:sp>
    </p:spTree>
    <p:extLst>
      <p:ext uri="{BB962C8B-B14F-4D97-AF65-F5344CB8AC3E}">
        <p14:creationId xmlns:p14="http://schemas.microsoft.com/office/powerpoint/2010/main" val="287335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2">
            <a:extLst>
              <a:ext uri="{FF2B5EF4-FFF2-40B4-BE49-F238E27FC236}">
                <a16:creationId xmlns:a16="http://schemas.microsoft.com/office/drawing/2014/main" id="{935BB33C-F754-4632-9D39-E191341052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74638"/>
            <a:ext cx="10972800" cy="862012"/>
          </a:xfrm>
        </p:spPr>
        <p:txBody>
          <a:bodyPr>
            <a:normAutofit fontScale="90000"/>
          </a:bodyPr>
          <a:lstStyle/>
          <a:p>
            <a:pPr algn="l" eaLnBrk="1" hangingPunct="1">
              <a:defRPr/>
            </a:pPr>
            <a:r>
              <a:rPr lang="tr-TR" sz="3600" b="1" i="1" dirty="0"/>
              <a:t>             </a:t>
            </a:r>
            <a:br>
              <a:rPr lang="en-US" sz="3600" i="1" dirty="0"/>
            </a:br>
            <a:endParaRPr lang="en-US" sz="3600" i="1" dirty="0"/>
          </a:p>
        </p:txBody>
      </p:sp>
      <p:graphicFrame>
        <p:nvGraphicFramePr>
          <p:cNvPr id="10242" name="Object 9">
            <a:extLst>
              <a:ext uri="{FF2B5EF4-FFF2-40B4-BE49-F238E27FC236}">
                <a16:creationId xmlns:a16="http://schemas.microsoft.com/office/drawing/2014/main" id="{35A042E9-A9D1-4148-A10A-9758AADD001D}"/>
              </a:ext>
            </a:extLst>
          </p:cNvPr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3248945"/>
              </p:ext>
            </p:extLst>
          </p:nvPr>
        </p:nvGraphicFramePr>
        <p:xfrm>
          <a:off x="6429699" y="2693612"/>
          <a:ext cx="4523591" cy="120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22" name="Equation" r:id="rId4" imgW="1905000" imgH="508000" progId="Equation.3">
                  <p:embed/>
                </p:oleObj>
              </mc:Choice>
              <mc:Fallback>
                <p:oleObj name="Equation" r:id="rId4" imgW="1905000" imgH="508000" progId="Equation.3">
                  <p:embed/>
                  <p:pic>
                    <p:nvPicPr>
                      <p:cNvPr id="10242" name="Object 9">
                        <a:extLst>
                          <a:ext uri="{FF2B5EF4-FFF2-40B4-BE49-F238E27FC236}">
                            <a16:creationId xmlns:a16="http://schemas.microsoft.com/office/drawing/2014/main" id="{35A042E9-A9D1-4148-A10A-9758AADD00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699" y="2693612"/>
                        <a:ext cx="4523591" cy="1205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11">
            <a:extLst>
              <a:ext uri="{FF2B5EF4-FFF2-40B4-BE49-F238E27FC236}">
                <a16:creationId xmlns:a16="http://schemas.microsoft.com/office/drawing/2014/main" id="{B0080F18-11DB-4A66-A0D2-3DACED13095A}"/>
              </a:ext>
            </a:extLst>
          </p:cNvPr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4189917713"/>
              </p:ext>
            </p:extLst>
          </p:nvPr>
        </p:nvGraphicFramePr>
        <p:xfrm>
          <a:off x="6171390" y="4021204"/>
          <a:ext cx="2732195" cy="1150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23" name="Equation" r:id="rId6" imgW="1206500" imgH="508000" progId="Equation.3">
                  <p:embed/>
                </p:oleObj>
              </mc:Choice>
              <mc:Fallback>
                <p:oleObj name="Equation" r:id="rId6" imgW="1206500" imgH="508000" progId="Equation.3">
                  <p:embed/>
                  <p:pic>
                    <p:nvPicPr>
                      <p:cNvPr id="10243" name="Object 11">
                        <a:extLst>
                          <a:ext uri="{FF2B5EF4-FFF2-40B4-BE49-F238E27FC236}">
                            <a16:creationId xmlns:a16="http://schemas.microsoft.com/office/drawing/2014/main" id="{B0080F18-11DB-4A66-A0D2-3DACED1309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1390" y="4021204"/>
                        <a:ext cx="2732195" cy="11501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7" name="Rectangle 3">
            <a:extLst>
              <a:ext uri="{FF2B5EF4-FFF2-40B4-BE49-F238E27FC236}">
                <a16:creationId xmlns:a16="http://schemas.microsoft.com/office/drawing/2014/main" id="{751343E9-BE42-42C1-8CA3-842C1DF58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42" y="296589"/>
            <a:ext cx="11083158" cy="79561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defRPr/>
            </a:pPr>
            <a:r>
              <a:rPr lang="tr-TR" sz="3600" b="1" dirty="0">
                <a:solidFill>
                  <a:srgbClr val="F874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Example 1. </a:t>
            </a:r>
            <a:endParaRPr lang="en-US" sz="3600" b="1" dirty="0">
              <a:solidFill>
                <a:srgbClr val="F8742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graphicFrame>
        <p:nvGraphicFramePr>
          <p:cNvPr id="10244" name="Object 7">
            <a:extLst>
              <a:ext uri="{FF2B5EF4-FFF2-40B4-BE49-F238E27FC236}">
                <a16:creationId xmlns:a16="http://schemas.microsoft.com/office/drawing/2014/main" id="{F0521479-37B8-4508-93B1-66EED1D893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891133"/>
              </p:ext>
            </p:extLst>
          </p:nvPr>
        </p:nvGraphicFramePr>
        <p:xfrm>
          <a:off x="2522482" y="1416476"/>
          <a:ext cx="4626366" cy="1130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24" name="Equation" r:id="rId8" imgW="2082800" imgH="508000" progId="Equation.3">
                  <p:embed/>
                </p:oleObj>
              </mc:Choice>
              <mc:Fallback>
                <p:oleObj name="Equation" r:id="rId8" imgW="2082800" imgH="508000" progId="Equation.3">
                  <p:embed/>
                  <p:pic>
                    <p:nvPicPr>
                      <p:cNvPr id="10244" name="Object 7">
                        <a:extLst>
                          <a:ext uri="{FF2B5EF4-FFF2-40B4-BE49-F238E27FC236}">
                            <a16:creationId xmlns:a16="http://schemas.microsoft.com/office/drawing/2014/main" id="{F0521479-37B8-4508-93B1-66EED1D893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2482" y="1416476"/>
                        <a:ext cx="4626366" cy="11305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13">
            <a:extLst>
              <a:ext uri="{FF2B5EF4-FFF2-40B4-BE49-F238E27FC236}">
                <a16:creationId xmlns:a16="http://schemas.microsoft.com/office/drawing/2014/main" id="{2DD29D8F-2EE5-46E9-823D-1A5D7BDFE4FE}"/>
              </a:ext>
            </a:extLst>
          </p:cNvPr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871544025"/>
              </p:ext>
            </p:extLst>
          </p:nvPr>
        </p:nvGraphicFramePr>
        <p:xfrm>
          <a:off x="1317759" y="5150363"/>
          <a:ext cx="4778241" cy="1090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25" name="Denklem" r:id="rId10" imgW="1612900" imgH="368300" progId="Equation.3">
                  <p:embed/>
                </p:oleObj>
              </mc:Choice>
              <mc:Fallback>
                <p:oleObj name="Denklem" r:id="rId10" imgW="1612900" imgH="368300" progId="Equation.3">
                  <p:embed/>
                  <p:pic>
                    <p:nvPicPr>
                      <p:cNvPr id="10245" name="Object 13">
                        <a:extLst>
                          <a:ext uri="{FF2B5EF4-FFF2-40B4-BE49-F238E27FC236}">
                            <a16:creationId xmlns:a16="http://schemas.microsoft.com/office/drawing/2014/main" id="{2DD29D8F-2EE5-46E9-823D-1A5D7BDFE4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759" y="5150363"/>
                        <a:ext cx="4778241" cy="1090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1C7DB7E-D592-4C60-8DC6-806C2D87DBF4}"/>
              </a:ext>
            </a:extLst>
          </p:cNvPr>
          <p:cNvSpPr txBox="1"/>
          <p:nvPr/>
        </p:nvSpPr>
        <p:spPr>
          <a:xfrm>
            <a:off x="499242" y="1734671"/>
            <a:ext cx="22124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altLang="ti-ET" sz="3200" dirty="0">
                <a:solidFill>
                  <a:srgbClr val="0070C0"/>
                </a:solidFill>
              </a:rPr>
              <a:t>Show that </a:t>
            </a:r>
            <a:endParaRPr lang="ti-ET" sz="3200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10D38F-9DCD-4FAC-ABC1-4D92A7A9936D}"/>
              </a:ext>
            </a:extLst>
          </p:cNvPr>
          <p:cNvSpPr txBox="1"/>
          <p:nvPr/>
        </p:nvSpPr>
        <p:spPr>
          <a:xfrm>
            <a:off x="503786" y="3039481"/>
            <a:ext cx="59600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tr-TR" altLang="ti-ET" sz="3200" dirty="0">
                <a:solidFill>
                  <a:srgbClr val="0070C0"/>
                </a:solidFill>
              </a:rPr>
              <a:t>We must find </a:t>
            </a:r>
            <a:r>
              <a:rPr lang="tr-TR" altLang="ti-ET" sz="3200" i="1" dirty="0">
                <a:solidFill>
                  <a:srgbClr val="0070C0"/>
                </a:solidFill>
              </a:rPr>
              <a:t>c</a:t>
            </a:r>
            <a:r>
              <a:rPr lang="tr-TR" altLang="ti-ET" sz="3200" i="1" baseline="-18000" dirty="0">
                <a:solidFill>
                  <a:srgbClr val="0070C0"/>
                </a:solidFill>
              </a:rPr>
              <a:t>1 </a:t>
            </a:r>
            <a:r>
              <a:rPr lang="tr-TR" altLang="ti-ET" sz="3200" dirty="0">
                <a:solidFill>
                  <a:srgbClr val="0070C0"/>
                </a:solidFill>
              </a:rPr>
              <a:t>and </a:t>
            </a:r>
            <a:r>
              <a:rPr lang="tr-TR" altLang="ti-ET" sz="3200" i="1" dirty="0">
                <a:solidFill>
                  <a:srgbClr val="0070C0"/>
                </a:solidFill>
              </a:rPr>
              <a:t>c</a:t>
            </a:r>
            <a:r>
              <a:rPr lang="tr-TR" altLang="ti-ET" sz="3200" i="1" baseline="-18000" dirty="0">
                <a:solidFill>
                  <a:srgbClr val="0070C0"/>
                </a:solidFill>
              </a:rPr>
              <a:t>2</a:t>
            </a:r>
            <a:r>
              <a:rPr lang="tr-TR" altLang="ti-ET" sz="3200" dirty="0">
                <a:solidFill>
                  <a:srgbClr val="0070C0"/>
                </a:solidFill>
              </a:rPr>
              <a:t> such that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3F47A-19D2-4BDB-A3A2-681B9965DBBD}"/>
              </a:ext>
            </a:extLst>
          </p:cNvPr>
          <p:cNvSpPr txBox="1"/>
          <p:nvPr/>
        </p:nvSpPr>
        <p:spPr>
          <a:xfrm>
            <a:off x="499241" y="4317860"/>
            <a:ext cx="57333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altLang="ti-ET" sz="3200" dirty="0">
                <a:solidFill>
                  <a:srgbClr val="0070C0"/>
                </a:solidFill>
              </a:rPr>
              <a:t>Dividing bothsides by </a:t>
            </a:r>
            <a:r>
              <a:rPr lang="tr-TR" altLang="ti-ET" sz="32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altLang="ti-ET" sz="3200" baseline="2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tr-TR" altLang="ti-ET" sz="3200" dirty="0">
                <a:solidFill>
                  <a:srgbClr val="0070C0"/>
                </a:solidFill>
              </a:rPr>
              <a:t> yields</a:t>
            </a:r>
            <a:endParaRPr lang="ti-ET" sz="3200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88167E-EE7D-4415-BBBB-D041C12C08D2}"/>
              </a:ext>
            </a:extLst>
          </p:cNvPr>
          <p:cNvSpPr txBox="1"/>
          <p:nvPr/>
        </p:nvSpPr>
        <p:spPr>
          <a:xfrm>
            <a:off x="499241" y="5415847"/>
            <a:ext cx="9466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altLang="ti-ET" sz="3200" dirty="0">
                <a:solidFill>
                  <a:srgbClr val="0070C0"/>
                </a:solidFill>
              </a:rPr>
              <a:t>For</a:t>
            </a:r>
            <a:endParaRPr lang="ti-ET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95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>
            <a:extLst>
              <a:ext uri="{FF2B5EF4-FFF2-40B4-BE49-F238E27FC236}">
                <a16:creationId xmlns:a16="http://schemas.microsoft.com/office/drawing/2014/main" id="{20686627-8045-441B-B887-9978AC23ED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eaLnBrk="1" hangingPunct="1">
              <a:defRPr/>
            </a:pPr>
            <a:r>
              <a:rPr lang="tr-TR" sz="3600" b="1" i="1"/>
              <a:t>             </a:t>
            </a:r>
            <a:br>
              <a:rPr lang="en-US" sz="3600" i="1" dirty="0"/>
            </a:br>
            <a:endParaRPr lang="en-US" sz="3600" i="1" dirty="0"/>
          </a:p>
        </p:txBody>
      </p:sp>
      <p:sp>
        <p:nvSpPr>
          <p:cNvPr id="12294" name="Rectangle 9">
            <a:extLst>
              <a:ext uri="{FF2B5EF4-FFF2-40B4-BE49-F238E27FC236}">
                <a16:creationId xmlns:a16="http://schemas.microsoft.com/office/drawing/2014/main" id="{62347BD6-E642-40C7-857D-C95CAE916F8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12429" y="2660848"/>
            <a:ext cx="2316381" cy="649287"/>
          </a:xfrm>
        </p:spPr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r>
              <a:rPr lang="en-US" altLang="ti-ET" sz="2800" dirty="0"/>
              <a:t>Because :</a:t>
            </a:r>
            <a:endParaRPr lang="tr-TR" altLang="ti-ET" sz="2800" dirty="0"/>
          </a:p>
        </p:txBody>
      </p:sp>
      <p:graphicFrame>
        <p:nvGraphicFramePr>
          <p:cNvPr id="12290" name="Object 10">
            <a:extLst>
              <a:ext uri="{FF2B5EF4-FFF2-40B4-BE49-F238E27FC236}">
                <a16:creationId xmlns:a16="http://schemas.microsoft.com/office/drawing/2014/main" id="{FCCECE5E-20F1-48D0-A2B5-AE21F8BE0E66}"/>
              </a:ext>
            </a:extLst>
          </p:cNvPr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758724838"/>
              </p:ext>
            </p:extLst>
          </p:nvPr>
        </p:nvGraphicFramePr>
        <p:xfrm>
          <a:off x="912429" y="3585449"/>
          <a:ext cx="4069474" cy="895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80" name="Equation" r:id="rId4" imgW="1155700" imgH="254000" progId="Equation.3">
                  <p:embed/>
                </p:oleObj>
              </mc:Choice>
              <mc:Fallback>
                <p:oleObj name="Equation" r:id="rId4" imgW="1155700" imgH="254000" progId="Equation.3">
                  <p:embed/>
                  <p:pic>
                    <p:nvPicPr>
                      <p:cNvPr id="12290" name="Object 10">
                        <a:extLst>
                          <a:ext uri="{FF2B5EF4-FFF2-40B4-BE49-F238E27FC236}">
                            <a16:creationId xmlns:a16="http://schemas.microsoft.com/office/drawing/2014/main" id="{FCCECE5E-20F1-48D0-A2B5-AE21F8BE0E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429" y="3585449"/>
                        <a:ext cx="4069474" cy="8953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5" name="Rectangle 3">
            <a:extLst>
              <a:ext uri="{FF2B5EF4-FFF2-40B4-BE49-F238E27FC236}">
                <a16:creationId xmlns:a16="http://schemas.microsoft.com/office/drawing/2014/main" id="{9496795F-1C6A-4079-A215-4C416DA49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74638"/>
            <a:ext cx="10972800" cy="85090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defRPr/>
            </a:pPr>
            <a:r>
              <a:rPr lang="tr-TR" sz="3600" b="1" dirty="0">
                <a:solidFill>
                  <a:srgbClr val="F874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Example 2.</a:t>
            </a:r>
            <a:r>
              <a:rPr lang="tr-TR" sz="3600" b="1" i="1" dirty="0">
                <a:solidFill>
                  <a:srgbClr val="F874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 </a:t>
            </a:r>
            <a:endParaRPr lang="en-US" sz="3600" b="1" i="1" dirty="0">
              <a:solidFill>
                <a:srgbClr val="F8742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graphicFrame>
        <p:nvGraphicFramePr>
          <p:cNvPr id="12291" name="Object 6">
            <a:extLst>
              <a:ext uri="{FF2B5EF4-FFF2-40B4-BE49-F238E27FC236}">
                <a16:creationId xmlns:a16="http://schemas.microsoft.com/office/drawing/2014/main" id="{40E14ED4-7CAC-4C35-B829-20FD2F9171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834825"/>
              </p:ext>
            </p:extLst>
          </p:nvPr>
        </p:nvGraphicFramePr>
        <p:xfrm>
          <a:off x="744264" y="1507728"/>
          <a:ext cx="5641373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81" name="Equation" r:id="rId6" imgW="1536033" imgH="253890" progId="Equation.3">
                  <p:embed/>
                </p:oleObj>
              </mc:Choice>
              <mc:Fallback>
                <p:oleObj name="Equation" r:id="rId6" imgW="1536033" imgH="253890" progId="Equation.3">
                  <p:embed/>
                  <p:pic>
                    <p:nvPicPr>
                      <p:cNvPr id="12291" name="Object 6">
                        <a:extLst>
                          <a:ext uri="{FF2B5EF4-FFF2-40B4-BE49-F238E27FC236}">
                            <a16:creationId xmlns:a16="http://schemas.microsoft.com/office/drawing/2014/main" id="{40E14ED4-7CAC-4C35-B829-20FD2F9171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264" y="1507728"/>
                        <a:ext cx="5641373" cy="93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12">
            <a:extLst>
              <a:ext uri="{FF2B5EF4-FFF2-40B4-BE49-F238E27FC236}">
                <a16:creationId xmlns:a16="http://schemas.microsoft.com/office/drawing/2014/main" id="{D1F2379C-2AC9-4674-9711-562A981928CA}"/>
              </a:ext>
            </a:extLst>
          </p:cNvPr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227643547"/>
              </p:ext>
            </p:extLst>
          </p:nvPr>
        </p:nvGraphicFramePr>
        <p:xfrm>
          <a:off x="912429" y="4700984"/>
          <a:ext cx="5012710" cy="1027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82" name="Equation" r:id="rId8" imgW="1155700" imgH="254000" progId="Equation.3">
                  <p:embed/>
                </p:oleObj>
              </mc:Choice>
              <mc:Fallback>
                <p:oleObj name="Equation" r:id="rId8" imgW="1155700" imgH="254000" progId="Equation.3">
                  <p:embed/>
                  <p:pic>
                    <p:nvPicPr>
                      <p:cNvPr id="12292" name="Object 12">
                        <a:extLst>
                          <a:ext uri="{FF2B5EF4-FFF2-40B4-BE49-F238E27FC236}">
                            <a16:creationId xmlns:a16="http://schemas.microsoft.com/office/drawing/2014/main" id="{D1F2379C-2AC9-4674-9711-562A981928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429" y="4700984"/>
                        <a:ext cx="5012710" cy="10271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3686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507" name="Rectangle 2">
                <a:extLst>
                  <a:ext uri="{FF2B5EF4-FFF2-40B4-BE49-F238E27FC236}">
                    <a16:creationId xmlns:a16="http://schemas.microsoft.com/office/drawing/2014/main" id="{FBF7E7B8-5039-43BD-B90B-582414E51AC4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609600" y="274637"/>
                <a:ext cx="10972800" cy="902522"/>
              </a:xfrm>
            </p:spPr>
            <p:txBody>
              <a:bodyPr>
                <a:normAutofit/>
              </a:bodyPr>
              <a:lstStyle/>
              <a:p>
                <a:pPr>
                  <a:defRPr/>
                </a:pPr>
                <a:r>
                  <a:rPr lang="tr-TR" sz="3600" b="1" dirty="0">
                    <a:cs typeface="Arial" charset="0"/>
                  </a:rPr>
                  <a:t>Example 3</a:t>
                </a:r>
                <a:r>
                  <a:rPr lang="en-US" sz="3600" b="1" dirty="0">
                    <a:cs typeface="Arial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sSup>
                      <m:sSupPr>
                        <m:ctrlPr>
                          <a:rPr lang="en-US" sz="3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3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6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6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36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6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36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3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6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sz="36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tr-TR" sz="3600" b="1" dirty="0">
                    <a:cs typeface="Arial" charset="0"/>
                  </a:rPr>
                  <a:t> </a:t>
                </a:r>
                <a:endParaRPr lang="en-US" sz="3600" b="1" i="1" dirty="0"/>
              </a:p>
            </p:txBody>
          </p:sp>
        </mc:Choice>
        <mc:Fallback xmlns="">
          <p:sp>
            <p:nvSpPr>
              <p:cNvPr id="21507" name="Rectangle 2">
                <a:extLst>
                  <a:ext uri="{FF2B5EF4-FFF2-40B4-BE49-F238E27FC236}">
                    <a16:creationId xmlns:a16="http://schemas.microsoft.com/office/drawing/2014/main" id="{FBF7E7B8-5039-43BD-B90B-582414E51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" y="274637"/>
                <a:ext cx="10972800" cy="902522"/>
              </a:xfrm>
              <a:blipFill>
                <a:blip r:embed="rId3"/>
                <a:stretch>
                  <a:fillRect l="-166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09" name="Rectangle 4">
            <a:extLst>
              <a:ext uri="{FF2B5EF4-FFF2-40B4-BE49-F238E27FC236}">
                <a16:creationId xmlns:a16="http://schemas.microsoft.com/office/drawing/2014/main" id="{55CAF06A-F72F-4512-BDA7-3A2CA7A7D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313" y="1746250"/>
            <a:ext cx="83629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tr-TR" altLang="ti-ET" sz="2800">
              <a:solidFill>
                <a:srgbClr val="0000C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6" name="Object 7">
                <a:extLst>
                  <a:ext uri="{FF2B5EF4-FFF2-40B4-BE49-F238E27FC236}">
                    <a16:creationId xmlns:a16="http://schemas.microsoft.com/office/drawing/2014/main" id="{A9B5E828-AEC6-43DA-A085-C57193D8F215}"/>
                  </a:ext>
                </a:extLst>
              </p:cNvPr>
              <p:cNvSpPr txBox="1"/>
              <p:nvPr/>
            </p:nvSpPr>
            <p:spPr bwMode="auto">
              <a:xfrm>
                <a:off x="609601" y="1417638"/>
                <a:ext cx="3802602" cy="51117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400" b="1" i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𝜴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i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𝜴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i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𝜴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400" b="1" i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𝜣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i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𝜣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i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𝜣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i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506" name="Object 7">
                <a:extLst>
                  <a:ext uri="{FF2B5EF4-FFF2-40B4-BE49-F238E27FC236}">
                    <a16:creationId xmlns:a16="http://schemas.microsoft.com/office/drawing/2014/main" id="{A9B5E828-AEC6-43DA-A085-C57193D8F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1" y="1417638"/>
                <a:ext cx="3802602" cy="51117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7">
                <a:extLst>
                  <a:ext uri="{FF2B5EF4-FFF2-40B4-BE49-F238E27FC236}">
                    <a16:creationId xmlns:a16="http://schemas.microsoft.com/office/drawing/2014/main" id="{30C6EEB9-898B-4A01-AA21-CD60302CD22E}"/>
                  </a:ext>
                </a:extLst>
              </p:cNvPr>
              <p:cNvSpPr txBox="1"/>
              <p:nvPr/>
            </p:nvSpPr>
            <p:spPr bwMode="auto">
              <a:xfrm>
                <a:off x="4412203" y="1417638"/>
                <a:ext cx="7551068" cy="51117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since</m:t>
                      </m:r>
                      <m:r>
                        <m:rPr>
                          <m:nor/>
                        </m:rPr>
                        <a:rPr lang="en-US" sz="2400" b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2400" b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p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p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𝟏𝟎𝟎𝐧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br>
                  <a:rPr lang="en-US" sz="2400" b="1" dirty="0">
                    <a:solidFill>
                      <a:srgbClr val="002060"/>
                    </a:solidFill>
                    <a:effectLst/>
                    <a:latin typeface="Cambria Math" panose="02040503050406030204" pitchFamily="18" charset="0"/>
                  </a:rPr>
                </a:br>
                <a:endParaRPr lang="en-US" sz="2400" b="1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since</m:t>
                      </m:r>
                      <m:r>
                        <m:rPr>
                          <m:nor/>
                        </m:rPr>
                        <a:rPr lang="en-US" sz="2400" b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b="1" i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p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p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𝟏𝟎𝟎𝐧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𝟔</m:t>
                      </m:r>
                      <m:r>
                        <m:rPr>
                          <m:nor/>
                        </m:rPr>
                        <a:rPr lang="en-US" sz="2400" b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when</m:t>
                      </m:r>
                      <m:r>
                        <m:rPr>
                          <m:nor/>
                        </m:rPr>
                        <a:rPr lang="en-US" sz="2400" b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br>
                  <a:rPr lang="en-US" sz="2400" b="1" dirty="0">
                    <a:solidFill>
                      <a:srgbClr val="002060"/>
                    </a:solidFill>
                    <a:effectLst/>
                    <a:latin typeface="Cambria Math" panose="02040503050406030204" pitchFamily="18" charset="0"/>
                  </a:rPr>
                </a:br>
                <a:endParaRPr lang="en-US" sz="2400" b="1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since</m:t>
                      </m:r>
                      <m:r>
                        <m:rPr>
                          <m:nor/>
                        </m:rPr>
                        <a:rPr lang="en-US" sz="2400" b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2400" b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any</m:t>
                      </m:r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𝐜𝐧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p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when</m:t>
                      </m:r>
                      <m:r>
                        <m:rPr>
                          <m:nor/>
                        </m:rPr>
                        <a:rPr lang="en-US" sz="2400" b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br>
                  <a:rPr lang="en-US" sz="2400" b="1" dirty="0">
                    <a:solidFill>
                      <a:srgbClr val="002060"/>
                    </a:solidFill>
                    <a:effectLst/>
                    <a:latin typeface="Cambria Math" panose="02040503050406030204" pitchFamily="18" charset="0"/>
                  </a:rPr>
                </a:br>
                <a:endParaRPr lang="en-US" sz="2400" b="1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since</m:t>
                      </m:r>
                      <m:r>
                        <m:rPr>
                          <m:nor/>
                        </m:rPr>
                        <a:rPr lang="en-US" sz="2400" b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2400" b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p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p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𝟏𝟎𝟎𝐧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when</m:t>
                      </m:r>
                      <m:r>
                        <m:rPr>
                          <m:nor/>
                        </m:rPr>
                        <a:rPr lang="en-US" sz="2400" b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br>
                  <a:rPr lang="en-US" sz="2400" b="1" dirty="0">
                    <a:solidFill>
                      <a:srgbClr val="002060"/>
                    </a:solidFill>
                    <a:effectLst/>
                    <a:latin typeface="Cambria Math" panose="02040503050406030204" pitchFamily="18" charset="0"/>
                  </a:rPr>
                </a:br>
                <a:endParaRPr lang="en-US" sz="2400" b="1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since</m:t>
                      </m:r>
                      <m:r>
                        <m:rPr>
                          <m:nor/>
                        </m:rPr>
                        <a:rPr lang="en-US" sz="2400" b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2400" b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p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𝟏𝟎𝟎𝐧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p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when</m:t>
                      </m:r>
                      <m:r>
                        <a:rPr lang="en-US" sz="2400" b="1" i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br>
                  <a:rPr lang="en-US" sz="2400" b="1" dirty="0">
                    <a:solidFill>
                      <a:srgbClr val="002060"/>
                    </a:solidFill>
                    <a:effectLst/>
                    <a:latin typeface="Cambria Math" panose="02040503050406030204" pitchFamily="18" charset="0"/>
                  </a:rPr>
                </a:br>
                <a:endParaRPr lang="en-US" sz="2400" b="1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since</m:t>
                      </m:r>
                      <m:r>
                        <m:rPr>
                          <m:nor/>
                        </m:rPr>
                        <a:rPr lang="en-US" sz="2400" b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2400" b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any</m:t>
                      </m:r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𝐜𝐧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p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𝟏𝟎𝟎𝐧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𝟔</m:t>
                      </m:r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when</m:t>
                      </m:r>
                      <m:r>
                        <m:rPr>
                          <m:nor/>
                        </m:rPr>
                        <a:rPr lang="en-US" sz="2400" b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br>
                  <a:rPr lang="en-US" sz="2400" b="1" dirty="0">
                    <a:solidFill>
                      <a:srgbClr val="002060"/>
                    </a:solidFill>
                    <a:effectLst/>
                    <a:latin typeface="Cambria Math" panose="02040503050406030204" pitchFamily="18" charset="0"/>
                  </a:rPr>
                </a:br>
                <a:endParaRPr lang="en-US" sz="2400" b="1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since</m:t>
                      </m:r>
                      <m:r>
                        <m:rPr>
                          <m:nor/>
                        </m:rPr>
                        <a:rPr lang="en-US" sz="2400" b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both</m:t>
                      </m:r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𝐎</m:t>
                      </m:r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𝛀</m:t>
                      </m:r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apply</m:t>
                      </m:r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lang="en-US" sz="2400" b="1" dirty="0">
                    <a:solidFill>
                      <a:srgbClr val="002060"/>
                    </a:solidFill>
                    <a:effectLst/>
                    <a:latin typeface="Cambria Math" panose="02040503050406030204" pitchFamily="18" charset="0"/>
                  </a:rPr>
                </a:br>
                <a:endParaRPr lang="en-US" sz="2400" b="1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since</m:t>
                      </m:r>
                      <m:r>
                        <m:rPr>
                          <m:nor/>
                        </m:rPr>
                        <a:rPr lang="en-US" sz="2400" b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only</m:t>
                      </m:r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𝐎</m:t>
                      </m:r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applies</m:t>
                      </m:r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lang="en-US" sz="2400" b="1" dirty="0">
                    <a:solidFill>
                      <a:srgbClr val="002060"/>
                    </a:solidFill>
                    <a:effectLst/>
                    <a:latin typeface="Cambria Math" panose="02040503050406030204" pitchFamily="18" charset="0"/>
                  </a:rPr>
                </a:br>
                <a:endParaRPr lang="en-US" sz="2400" b="1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since</m:t>
                      </m:r>
                      <m:r>
                        <m:rPr>
                          <m:nor/>
                        </m:rPr>
                        <a:rPr lang="en-US" sz="2400" b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only</m:t>
                      </m:r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𝛀</m:t>
                      </m:r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applies</m:t>
                      </m:r>
                      <m:r>
                        <m:rPr>
                          <m:nor/>
                        </m:rPr>
                        <a:rPr lang="en-US" sz="2400" b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5" name="Object 7">
                <a:extLst>
                  <a:ext uri="{FF2B5EF4-FFF2-40B4-BE49-F238E27FC236}">
                    <a16:creationId xmlns:a16="http://schemas.microsoft.com/office/drawing/2014/main" id="{30C6EEB9-898B-4A01-AA21-CD60302CD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12203" y="1417638"/>
                <a:ext cx="7551068" cy="51117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02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83FE5B-9C8C-4447-B3C5-694A8CC7A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262759"/>
            <a:ext cx="11040171" cy="825377"/>
          </a:xfrm>
        </p:spPr>
        <p:txBody>
          <a:bodyPr>
            <a:normAutofit/>
          </a:bodyPr>
          <a:lstStyle/>
          <a:p>
            <a:r>
              <a:rPr lang="en-US" sz="3600" b="1" dirty="0">
                <a:cs typeface="Arial" charset="0"/>
              </a:rPr>
              <a:t>Example 4.1</a:t>
            </a:r>
            <a:endParaRPr lang="ti-ET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01DF7E-27FC-4C43-9076-E857D160BCF1}"/>
              </a:ext>
            </a:extLst>
          </p:cNvPr>
          <p:cNvSpPr txBox="1"/>
          <p:nvPr/>
        </p:nvSpPr>
        <p:spPr>
          <a:xfrm>
            <a:off x="617521" y="1261648"/>
            <a:ext cx="5339688" cy="11390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for (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 = 1 ;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 &lt; n ;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*2)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   print(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);</a:t>
            </a:r>
            <a:endParaRPr lang="ti-ET" sz="2400" b="1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E43FA-D0BA-42D3-91EA-30882058E9D8}"/>
              </a:ext>
            </a:extLst>
          </p:cNvPr>
          <p:cNvSpPr txBox="1"/>
          <p:nvPr/>
        </p:nvSpPr>
        <p:spPr>
          <a:xfrm>
            <a:off x="632269" y="2543784"/>
            <a:ext cx="46245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0F1EF-EF41-454E-B685-9EEB95DE60C5}"/>
              </a:ext>
            </a:extLst>
          </p:cNvPr>
          <p:cNvSpPr txBox="1"/>
          <p:nvPr/>
        </p:nvSpPr>
        <p:spPr>
          <a:xfrm>
            <a:off x="1205293" y="3021595"/>
            <a:ext cx="475191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DD462F"/>
                </a:solidFill>
                <a:cs typeface="Times New Roman" panose="02020603050405020304" pitchFamily="18" charset="0"/>
              </a:rPr>
              <a:t>Loop terminates when </a:t>
            </a:r>
            <a:r>
              <a:rPr lang="en-US" sz="2400" b="1" dirty="0" err="1">
                <a:solidFill>
                  <a:srgbClr val="DD462F"/>
                </a:solidFill>
                <a:cs typeface="Times New Roman" panose="02020603050405020304" pitchFamily="18" charset="0"/>
              </a:rPr>
              <a:t>i</a:t>
            </a:r>
            <a:r>
              <a:rPr lang="en-US" sz="2400" b="1" dirty="0">
                <a:solidFill>
                  <a:srgbClr val="DD462F"/>
                </a:solidFill>
                <a:cs typeface="Times New Roman" panose="02020603050405020304" pitchFamily="18" charset="0"/>
              </a:rPr>
              <a:t> ≥ 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779A59-F2AB-49A7-A774-F699F5C0C03E}"/>
              </a:ext>
            </a:extLst>
          </p:cNvPr>
          <p:cNvSpPr txBox="1"/>
          <p:nvPr/>
        </p:nvSpPr>
        <p:spPr>
          <a:xfrm>
            <a:off x="1094725" y="2543784"/>
            <a:ext cx="60627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DD46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54D99C-DD63-42DD-A6E1-EAA6EAB37781}"/>
              </a:ext>
            </a:extLst>
          </p:cNvPr>
          <p:cNvSpPr txBox="1"/>
          <p:nvPr/>
        </p:nvSpPr>
        <p:spPr>
          <a:xfrm>
            <a:off x="1725346" y="2543784"/>
            <a:ext cx="60627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DD46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414323-836F-4436-B6E7-3C8607355793}"/>
              </a:ext>
            </a:extLst>
          </p:cNvPr>
          <p:cNvSpPr txBox="1"/>
          <p:nvPr/>
        </p:nvSpPr>
        <p:spPr>
          <a:xfrm>
            <a:off x="2361216" y="2543784"/>
            <a:ext cx="60627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DD46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1" i="1" baseline="30000" dirty="0">
                <a:solidFill>
                  <a:srgbClr val="DD46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b="1" i="1" dirty="0">
              <a:solidFill>
                <a:srgbClr val="DD46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2D54D1-9952-468B-B531-C5B7DF0AB3B6}"/>
              </a:ext>
            </a:extLst>
          </p:cNvPr>
          <p:cNvSpPr txBox="1"/>
          <p:nvPr/>
        </p:nvSpPr>
        <p:spPr>
          <a:xfrm>
            <a:off x="3008941" y="2543784"/>
            <a:ext cx="60627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DD46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1" i="1" baseline="30000" dirty="0">
                <a:solidFill>
                  <a:srgbClr val="DD46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400" b="1" i="1" dirty="0">
              <a:solidFill>
                <a:srgbClr val="DD46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F74824-C182-4B4F-B2FD-83ACE023CC52}"/>
              </a:ext>
            </a:extLst>
          </p:cNvPr>
          <p:cNvSpPr txBox="1"/>
          <p:nvPr/>
        </p:nvSpPr>
        <p:spPr>
          <a:xfrm>
            <a:off x="3655324" y="2543784"/>
            <a:ext cx="721217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DD46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C65044-8063-4E8F-BFB6-2B8B0DE8049E}"/>
              </a:ext>
            </a:extLst>
          </p:cNvPr>
          <p:cNvSpPr txBox="1"/>
          <p:nvPr/>
        </p:nvSpPr>
        <p:spPr>
          <a:xfrm>
            <a:off x="4416654" y="2543784"/>
            <a:ext cx="721217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DD46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1" i="1" baseline="30000" dirty="0">
                <a:solidFill>
                  <a:srgbClr val="DD46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k-1</a:t>
            </a:r>
            <a:endParaRPr lang="en-US" sz="2400" b="1" i="1" dirty="0">
              <a:solidFill>
                <a:srgbClr val="DD46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7C6C87-737F-453D-B7DA-9B71D0778B20}"/>
              </a:ext>
            </a:extLst>
          </p:cNvPr>
          <p:cNvSpPr txBox="1"/>
          <p:nvPr/>
        </p:nvSpPr>
        <p:spPr>
          <a:xfrm>
            <a:off x="5177984" y="2543784"/>
            <a:ext cx="691017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DD46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1" i="1" baseline="30000" dirty="0">
                <a:solidFill>
                  <a:srgbClr val="DD46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sz="2400" b="1" i="1" dirty="0">
              <a:solidFill>
                <a:srgbClr val="DD46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C6A3AB-5243-4F80-BDE2-0FB52F97B0EB}"/>
              </a:ext>
            </a:extLst>
          </p:cNvPr>
          <p:cNvSpPr txBox="1"/>
          <p:nvPr/>
        </p:nvSpPr>
        <p:spPr>
          <a:xfrm>
            <a:off x="1198246" y="3518516"/>
            <a:ext cx="475191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DD462F"/>
                </a:solidFill>
                <a:cs typeface="Times New Roman" panose="02020603050405020304" pitchFamily="18" charset="0"/>
              </a:rPr>
              <a:t>2</a:t>
            </a:r>
            <a:r>
              <a:rPr lang="en-US" sz="2400" b="1" baseline="30000" dirty="0">
                <a:solidFill>
                  <a:srgbClr val="DD462F"/>
                </a:solidFill>
                <a:cs typeface="Times New Roman" panose="02020603050405020304" pitchFamily="18" charset="0"/>
              </a:rPr>
              <a:t>k</a:t>
            </a:r>
            <a:r>
              <a:rPr lang="en-US" sz="2400" b="1" dirty="0">
                <a:solidFill>
                  <a:srgbClr val="DD462F"/>
                </a:solidFill>
                <a:cs typeface="Times New Roman" panose="02020603050405020304" pitchFamily="18" charset="0"/>
              </a:rPr>
              <a:t> =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149A6F-DC0F-47DA-9615-9E2CA3EB2344}"/>
                  </a:ext>
                </a:extLst>
              </p:cNvPr>
              <p:cNvSpPr txBox="1"/>
              <p:nvPr/>
            </p:nvSpPr>
            <p:spPr>
              <a:xfrm>
                <a:off x="1205291" y="4069177"/>
                <a:ext cx="4751915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 smtClean="0">
                            <a:solidFill>
                              <a:srgbClr val="DD462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sz="2400" b="1" i="0" smtClean="0">
                            <a:solidFill>
                              <a:srgbClr val="DD462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𝐤</m:t>
                        </m:r>
                        <m:r>
                          <a:rPr lang="en-US" sz="2400" b="1" i="0" smtClean="0">
                            <a:solidFill>
                              <a:srgbClr val="DD462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400" b="1" i="0" smtClean="0">
                            <a:solidFill>
                              <a:srgbClr val="DD462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US" sz="2400" b="1" i="1" smtClean="0">
                            <a:solidFill>
                              <a:srgbClr val="DD462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func>
                  </m:oMath>
                </a14:m>
                <a:endParaRPr lang="en-US" sz="2400" b="1" dirty="0">
                  <a:solidFill>
                    <a:srgbClr val="DD462F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149A6F-DC0F-47DA-9615-9E2CA3EB2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291" y="4069177"/>
                <a:ext cx="4751915" cy="461665"/>
              </a:xfrm>
              <a:prstGeom prst="rect">
                <a:avLst/>
              </a:prstGeom>
              <a:blipFill>
                <a:blip r:embed="rId3"/>
                <a:stretch>
                  <a:fillRect l="-1797" t="-4000" b="-2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ti-E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F45331AD-7757-4410-B23F-3564E8389B4C}"/>
              </a:ext>
            </a:extLst>
          </p:cNvPr>
          <p:cNvSpPr txBox="1"/>
          <p:nvPr/>
        </p:nvSpPr>
        <p:spPr>
          <a:xfrm>
            <a:off x="632269" y="5066725"/>
            <a:ext cx="46245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725678-1C8D-4A7C-9B3D-04A46EF73BB6}"/>
              </a:ext>
            </a:extLst>
          </p:cNvPr>
          <p:cNvSpPr txBox="1"/>
          <p:nvPr/>
        </p:nvSpPr>
        <p:spPr>
          <a:xfrm>
            <a:off x="1094725" y="5066725"/>
            <a:ext cx="60627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DD46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BAA68B-F1C9-49FB-8B0C-0EAF0F63568B}"/>
              </a:ext>
            </a:extLst>
          </p:cNvPr>
          <p:cNvSpPr txBox="1"/>
          <p:nvPr/>
        </p:nvSpPr>
        <p:spPr>
          <a:xfrm>
            <a:off x="1601227" y="5066725"/>
            <a:ext cx="60627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DD46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3D9B1D-0D22-4D73-8D90-E73D53CC72E7}"/>
              </a:ext>
            </a:extLst>
          </p:cNvPr>
          <p:cNvSpPr txBox="1"/>
          <p:nvPr/>
        </p:nvSpPr>
        <p:spPr>
          <a:xfrm>
            <a:off x="2288691" y="5066725"/>
            <a:ext cx="60627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DD46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5353A0-4489-4B9A-8CC2-D5A95AC6977D}"/>
              </a:ext>
            </a:extLst>
          </p:cNvPr>
          <p:cNvSpPr txBox="1"/>
          <p:nvPr/>
        </p:nvSpPr>
        <p:spPr>
          <a:xfrm>
            <a:off x="2886058" y="5066725"/>
            <a:ext cx="102802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DD46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2  *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C64812D-C989-4BF0-BC8E-B5166EF0E8C3}"/>
              </a:ext>
            </a:extLst>
          </p:cNvPr>
          <p:cNvSpPr txBox="1"/>
          <p:nvPr/>
        </p:nvSpPr>
        <p:spPr>
          <a:xfrm>
            <a:off x="3724940" y="5066725"/>
            <a:ext cx="721217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DD46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17311E-449D-4ADC-9B9C-0BF6E72CFEC2}"/>
              </a:ext>
            </a:extLst>
          </p:cNvPr>
          <p:cNvSpPr txBox="1"/>
          <p:nvPr/>
        </p:nvSpPr>
        <p:spPr>
          <a:xfrm>
            <a:off x="4228262" y="5066725"/>
            <a:ext cx="90960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DD46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C5F88F-A100-4BAF-8883-EA1E6EE1D3B3}"/>
              </a:ext>
            </a:extLst>
          </p:cNvPr>
          <p:cNvSpPr txBox="1"/>
          <p:nvPr/>
        </p:nvSpPr>
        <p:spPr>
          <a:xfrm>
            <a:off x="4997898" y="5066725"/>
            <a:ext cx="87110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DD46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 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D9179E-C119-40B6-B8BF-7AD4405D9971}"/>
              </a:ext>
            </a:extLst>
          </p:cNvPr>
          <p:cNvSpPr txBox="1"/>
          <p:nvPr/>
        </p:nvSpPr>
        <p:spPr>
          <a:xfrm>
            <a:off x="1205291" y="5528390"/>
            <a:ext cx="475191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DD462F"/>
                </a:solidFill>
                <a:cs typeface="Times New Roman" panose="02020603050405020304" pitchFamily="18" charset="0"/>
              </a:rPr>
              <a:t>2</a:t>
            </a:r>
            <a:r>
              <a:rPr lang="en-US" sz="2400" b="1" baseline="30000" dirty="0">
                <a:solidFill>
                  <a:srgbClr val="DD462F"/>
                </a:solidFill>
                <a:cs typeface="Times New Roman" panose="02020603050405020304" pitchFamily="18" charset="0"/>
              </a:rPr>
              <a:t>k</a:t>
            </a:r>
            <a:r>
              <a:rPr lang="en-US" sz="2400" b="1" dirty="0">
                <a:solidFill>
                  <a:srgbClr val="DD462F"/>
                </a:solidFill>
                <a:cs typeface="Times New Roman" panose="02020603050405020304" pitchFamily="18" charset="0"/>
              </a:rPr>
              <a:t> =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B9C55D-2504-40B8-8C35-EF2B6F93E86C}"/>
                  </a:ext>
                </a:extLst>
              </p:cNvPr>
              <p:cNvSpPr txBox="1"/>
              <p:nvPr/>
            </p:nvSpPr>
            <p:spPr>
              <a:xfrm>
                <a:off x="1212336" y="6079051"/>
                <a:ext cx="4751915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 smtClean="0">
                            <a:solidFill>
                              <a:srgbClr val="DD462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sz="2400" b="1" i="0" smtClean="0">
                            <a:solidFill>
                              <a:srgbClr val="DD462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𝐤</m:t>
                        </m:r>
                        <m:r>
                          <a:rPr lang="en-US" sz="2400" b="1" i="0" smtClean="0">
                            <a:solidFill>
                              <a:srgbClr val="DD462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400" b="1" i="0" smtClean="0">
                            <a:solidFill>
                              <a:srgbClr val="DD462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US" sz="2400" b="1" i="1" smtClean="0">
                            <a:solidFill>
                              <a:srgbClr val="DD462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func>
                  </m:oMath>
                </a14:m>
                <a:endParaRPr lang="en-US" sz="2400" b="1" dirty="0">
                  <a:solidFill>
                    <a:srgbClr val="DD462F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B9C55D-2504-40B8-8C35-EF2B6F93E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336" y="6079051"/>
                <a:ext cx="4751915" cy="461665"/>
              </a:xfrm>
              <a:prstGeom prst="rect">
                <a:avLst/>
              </a:prstGeom>
              <a:blipFill>
                <a:blip r:embed="rId4"/>
                <a:stretch>
                  <a:fillRect l="-1797" t="-3947" b="-26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ti-E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95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2" grpId="0"/>
      <p:bldP spid="24" grpId="0"/>
      <p:bldP spid="26" grpId="0"/>
      <p:bldP spid="28" grpId="0"/>
      <p:bldP spid="30" grpId="0"/>
      <p:bldP spid="32" grpId="0"/>
      <p:bldP spid="35" grpId="0"/>
      <p:bldP spid="36" grpId="0"/>
      <p:bldP spid="47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83FE5B-9C8C-4447-B3C5-694A8CC7A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262759"/>
            <a:ext cx="11040171" cy="825377"/>
          </a:xfrm>
        </p:spPr>
        <p:txBody>
          <a:bodyPr>
            <a:normAutofit/>
          </a:bodyPr>
          <a:lstStyle/>
          <a:p>
            <a:r>
              <a:rPr lang="en-US" sz="3600" b="1" dirty="0">
                <a:cs typeface="Arial" charset="0"/>
              </a:rPr>
              <a:t>Example 4.1</a:t>
            </a:r>
            <a:endParaRPr lang="ti-ET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01DF7E-27FC-4C43-9076-E857D160BCF1}"/>
              </a:ext>
            </a:extLst>
          </p:cNvPr>
          <p:cNvSpPr txBox="1"/>
          <p:nvPr/>
        </p:nvSpPr>
        <p:spPr>
          <a:xfrm>
            <a:off x="617521" y="1261648"/>
            <a:ext cx="5339688" cy="11390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for (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 = 1 ;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 &lt;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 ; I =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*2)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   print(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);</a:t>
            </a:r>
            <a:endParaRPr lang="ti-ET" sz="2400" b="1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E43FA-D0BA-42D3-91EA-30882058E9D8}"/>
              </a:ext>
            </a:extLst>
          </p:cNvPr>
          <p:cNvSpPr txBox="1"/>
          <p:nvPr/>
        </p:nvSpPr>
        <p:spPr>
          <a:xfrm>
            <a:off x="632269" y="2601734"/>
            <a:ext cx="462455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779A59-F2AB-49A7-A774-F699F5C0C03E}"/>
              </a:ext>
            </a:extLst>
          </p:cNvPr>
          <p:cNvSpPr txBox="1"/>
          <p:nvPr/>
        </p:nvSpPr>
        <p:spPr>
          <a:xfrm>
            <a:off x="1094725" y="2601734"/>
            <a:ext cx="60627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solidFill>
                  <a:srgbClr val="DD46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54D99C-DD63-42DD-A6E1-EAA6EAB37781}"/>
              </a:ext>
            </a:extLst>
          </p:cNvPr>
          <p:cNvSpPr txBox="1"/>
          <p:nvPr/>
        </p:nvSpPr>
        <p:spPr>
          <a:xfrm>
            <a:off x="1725346" y="2601734"/>
            <a:ext cx="60627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solidFill>
                  <a:srgbClr val="DD46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414323-836F-4436-B6E7-3C8607355793}"/>
              </a:ext>
            </a:extLst>
          </p:cNvPr>
          <p:cNvSpPr txBox="1"/>
          <p:nvPr/>
        </p:nvSpPr>
        <p:spPr>
          <a:xfrm>
            <a:off x="2361216" y="2601734"/>
            <a:ext cx="60627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solidFill>
                  <a:srgbClr val="DD46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i="1" baseline="30000" dirty="0">
                <a:solidFill>
                  <a:srgbClr val="DD46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800" b="1" i="1" dirty="0">
              <a:solidFill>
                <a:srgbClr val="DD46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2D54D1-9952-468B-B531-C5B7DF0AB3B6}"/>
              </a:ext>
            </a:extLst>
          </p:cNvPr>
          <p:cNvSpPr txBox="1"/>
          <p:nvPr/>
        </p:nvSpPr>
        <p:spPr>
          <a:xfrm>
            <a:off x="3008941" y="2601734"/>
            <a:ext cx="606271" cy="5232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solidFill>
                  <a:srgbClr val="DD46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i="1" baseline="30000" dirty="0">
                <a:solidFill>
                  <a:srgbClr val="DD46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800" b="1" i="1" dirty="0">
              <a:solidFill>
                <a:srgbClr val="DD46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C6A3AB-5243-4F80-BDE2-0FB52F97B0EB}"/>
              </a:ext>
            </a:extLst>
          </p:cNvPr>
          <p:cNvSpPr txBox="1"/>
          <p:nvPr/>
        </p:nvSpPr>
        <p:spPr>
          <a:xfrm>
            <a:off x="1205293" y="3397323"/>
            <a:ext cx="2513267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DD462F"/>
                </a:solidFill>
                <a:cs typeface="Times New Roman" panose="02020603050405020304" pitchFamily="18" charset="0"/>
              </a:rPr>
              <a:t>2</a:t>
            </a:r>
            <a:r>
              <a:rPr lang="en-US" sz="2800" b="1" baseline="30000" dirty="0">
                <a:solidFill>
                  <a:srgbClr val="DD462F"/>
                </a:solidFill>
                <a:cs typeface="Times New Roman" panose="02020603050405020304" pitchFamily="18" charset="0"/>
              </a:rPr>
              <a:t>k</a:t>
            </a:r>
            <a:r>
              <a:rPr lang="en-US" sz="2800" b="1" dirty="0">
                <a:solidFill>
                  <a:srgbClr val="DD462F"/>
                </a:solidFill>
                <a:cs typeface="Times New Roman" panose="02020603050405020304" pitchFamily="18" charset="0"/>
              </a:rPr>
              <a:t> = 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149A6F-DC0F-47DA-9615-9E2CA3EB2344}"/>
                  </a:ext>
                </a:extLst>
              </p:cNvPr>
              <p:cNvSpPr txBox="1"/>
              <p:nvPr/>
            </p:nvSpPr>
            <p:spPr>
              <a:xfrm>
                <a:off x="1205293" y="4132832"/>
                <a:ext cx="251326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solidFill>
                              <a:srgbClr val="DD462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sz="2800" b="1" i="0" smtClean="0">
                            <a:solidFill>
                              <a:srgbClr val="DD462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𝐤</m:t>
                        </m:r>
                        <m:r>
                          <a:rPr lang="en-US" sz="2800" b="1" i="0" smtClean="0">
                            <a:solidFill>
                              <a:srgbClr val="DD462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800" b="1" i="0" smtClean="0">
                            <a:solidFill>
                              <a:srgbClr val="DD462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US" sz="2800" b="1" i="1" smtClean="0">
                            <a:solidFill>
                              <a:srgbClr val="DD462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𝟖</m:t>
                        </m:r>
                      </m:e>
                    </m:func>
                  </m:oMath>
                </a14:m>
                <a:endParaRPr lang="en-US" sz="2800" b="1" dirty="0">
                  <a:solidFill>
                    <a:srgbClr val="DD462F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149A6F-DC0F-47DA-9615-9E2CA3EB2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293" y="4132832"/>
                <a:ext cx="251326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ti-E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AFDF2B52-5483-4B5B-868C-8CB9DD253578}"/>
              </a:ext>
            </a:extLst>
          </p:cNvPr>
          <p:cNvSpPr txBox="1"/>
          <p:nvPr/>
        </p:nvSpPr>
        <p:spPr>
          <a:xfrm>
            <a:off x="6234793" y="1261648"/>
            <a:ext cx="5339688" cy="11390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for (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 = 1 ;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 &lt;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10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 ; I =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*2)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   print(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);</a:t>
            </a:r>
            <a:endParaRPr lang="ti-ET" sz="2400" b="1" dirty="0">
              <a:solidFill>
                <a:srgbClr val="0070C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DF1AD7-EF86-4BA8-AF1A-97E8F84DEC82}"/>
              </a:ext>
            </a:extLst>
          </p:cNvPr>
          <p:cNvSpPr txBox="1"/>
          <p:nvPr/>
        </p:nvSpPr>
        <p:spPr>
          <a:xfrm>
            <a:off x="6234791" y="2601734"/>
            <a:ext cx="462455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i: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344506-B783-477C-B33E-42EDDEC96BEE}"/>
              </a:ext>
            </a:extLst>
          </p:cNvPr>
          <p:cNvSpPr txBox="1"/>
          <p:nvPr/>
        </p:nvSpPr>
        <p:spPr>
          <a:xfrm>
            <a:off x="6697247" y="2601734"/>
            <a:ext cx="60627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solidFill>
                  <a:srgbClr val="DD46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0FC79CC-4997-48A0-BEBB-E7A25A4D9186}"/>
              </a:ext>
            </a:extLst>
          </p:cNvPr>
          <p:cNvSpPr txBox="1"/>
          <p:nvPr/>
        </p:nvSpPr>
        <p:spPr>
          <a:xfrm>
            <a:off x="7327868" y="2601734"/>
            <a:ext cx="60627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solidFill>
                  <a:srgbClr val="DD46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4281662-72F5-494B-8CC3-7343E1100B81}"/>
              </a:ext>
            </a:extLst>
          </p:cNvPr>
          <p:cNvSpPr txBox="1"/>
          <p:nvPr/>
        </p:nvSpPr>
        <p:spPr>
          <a:xfrm>
            <a:off x="7963738" y="2601734"/>
            <a:ext cx="60627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solidFill>
                  <a:srgbClr val="DD46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i="1" baseline="30000" dirty="0">
                <a:solidFill>
                  <a:srgbClr val="DD46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800" b="1" i="1" dirty="0">
              <a:solidFill>
                <a:srgbClr val="DD46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0DDF044-83CB-4652-A6D6-88DCD28551F5}"/>
              </a:ext>
            </a:extLst>
          </p:cNvPr>
          <p:cNvSpPr txBox="1"/>
          <p:nvPr/>
        </p:nvSpPr>
        <p:spPr>
          <a:xfrm>
            <a:off x="8611463" y="2601734"/>
            <a:ext cx="60627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solidFill>
                  <a:srgbClr val="DD46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i="1" baseline="30000" dirty="0">
                <a:solidFill>
                  <a:srgbClr val="DD46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800" b="1" i="1" dirty="0">
              <a:solidFill>
                <a:srgbClr val="DD46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F2AB7BB-0CAC-46AE-9915-0611EEBAC825}"/>
              </a:ext>
            </a:extLst>
          </p:cNvPr>
          <p:cNvSpPr txBox="1"/>
          <p:nvPr/>
        </p:nvSpPr>
        <p:spPr>
          <a:xfrm>
            <a:off x="6809462" y="3397323"/>
            <a:ext cx="252637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DD462F"/>
                </a:solidFill>
                <a:cs typeface="Times New Roman" panose="02020603050405020304" pitchFamily="18" charset="0"/>
              </a:rPr>
              <a:t>2</a:t>
            </a:r>
            <a:r>
              <a:rPr lang="en-US" sz="2800" b="1" baseline="30000" dirty="0">
                <a:solidFill>
                  <a:srgbClr val="DD462F"/>
                </a:solidFill>
                <a:cs typeface="Times New Roman" panose="02020603050405020304" pitchFamily="18" charset="0"/>
              </a:rPr>
              <a:t>k</a:t>
            </a:r>
            <a:r>
              <a:rPr lang="en-US" sz="2800" b="1" dirty="0">
                <a:solidFill>
                  <a:srgbClr val="DD462F"/>
                </a:solidFill>
                <a:cs typeface="Times New Roman" panose="02020603050405020304" pitchFamily="18" charset="0"/>
              </a:rPr>
              <a:t> =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114D61D-A278-410E-AAD3-11299F6F51ED}"/>
                  </a:ext>
                </a:extLst>
              </p:cNvPr>
              <p:cNvSpPr txBox="1"/>
              <p:nvPr/>
            </p:nvSpPr>
            <p:spPr>
              <a:xfrm>
                <a:off x="6822566" y="4132832"/>
                <a:ext cx="251326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solidFill>
                              <a:srgbClr val="DD462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sz="2800" b="1" i="0" smtClean="0">
                            <a:solidFill>
                              <a:srgbClr val="DD462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𝐤</m:t>
                        </m:r>
                        <m:r>
                          <a:rPr lang="en-US" sz="2800" b="1" i="0" smtClean="0">
                            <a:solidFill>
                              <a:srgbClr val="DD462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800" b="1" i="0" smtClean="0">
                            <a:solidFill>
                              <a:srgbClr val="DD462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US" sz="2800" b="1" i="1" smtClean="0">
                            <a:solidFill>
                              <a:srgbClr val="DD462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</m:t>
                        </m:r>
                      </m:e>
                    </m:func>
                  </m:oMath>
                </a14:m>
                <a:endParaRPr lang="en-US" sz="2800" b="1" dirty="0">
                  <a:solidFill>
                    <a:srgbClr val="DD462F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114D61D-A278-410E-AAD3-11299F6F5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566" y="4132832"/>
                <a:ext cx="251326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ti-E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2263B7D4-EC23-4FA4-90D5-55283D0B7FD3}"/>
              </a:ext>
            </a:extLst>
          </p:cNvPr>
          <p:cNvSpPr txBox="1"/>
          <p:nvPr/>
        </p:nvSpPr>
        <p:spPr>
          <a:xfrm>
            <a:off x="9296352" y="2601734"/>
            <a:ext cx="606271" cy="5232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solidFill>
                  <a:srgbClr val="DD46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i="1" baseline="30000" dirty="0">
                <a:solidFill>
                  <a:srgbClr val="DD46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2800" b="1" i="1" dirty="0">
              <a:solidFill>
                <a:srgbClr val="DD46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85CB2F-E61E-4299-921E-B6902E4F1E0C}"/>
              </a:ext>
            </a:extLst>
          </p:cNvPr>
          <p:cNvSpPr/>
          <p:nvPr/>
        </p:nvSpPr>
        <p:spPr>
          <a:xfrm>
            <a:off x="4320575" y="4016006"/>
            <a:ext cx="763489" cy="693028"/>
          </a:xfrm>
          <a:prstGeom prst="ellipse">
            <a:avLst/>
          </a:prstGeom>
          <a:solidFill>
            <a:srgbClr val="DD46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3</a:t>
            </a:r>
            <a:endParaRPr lang="ti-ET" sz="4800" b="1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3EF53B1-1281-4704-A7C9-1CFCB1E7670F}"/>
              </a:ext>
            </a:extLst>
          </p:cNvPr>
          <p:cNvSpPr/>
          <p:nvPr/>
        </p:nvSpPr>
        <p:spPr>
          <a:xfrm>
            <a:off x="10221503" y="4016006"/>
            <a:ext cx="763489" cy="693028"/>
          </a:xfrm>
          <a:prstGeom prst="ellipse">
            <a:avLst/>
          </a:prstGeom>
          <a:solidFill>
            <a:srgbClr val="DD46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4</a:t>
            </a:r>
            <a:endParaRPr lang="ti-ET" sz="48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AEFFBEC-BCCA-441C-9C8B-4B38D0D16FCC}"/>
              </a:ext>
            </a:extLst>
          </p:cNvPr>
          <p:cNvSpPr txBox="1"/>
          <p:nvPr/>
        </p:nvSpPr>
        <p:spPr>
          <a:xfrm>
            <a:off x="1205293" y="4844036"/>
            <a:ext cx="2513267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DD462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k = 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00478EC-4CC4-434A-982A-E70D4C0D249E}"/>
              </a:ext>
            </a:extLst>
          </p:cNvPr>
          <p:cNvSpPr txBox="1"/>
          <p:nvPr/>
        </p:nvSpPr>
        <p:spPr>
          <a:xfrm>
            <a:off x="6806582" y="4844036"/>
            <a:ext cx="25132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DD462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k = 3.2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F1D4A1E-3D8B-497E-8310-A7F9FCC8CD19}"/>
                  </a:ext>
                </a:extLst>
              </p:cNvPr>
              <p:cNvSpPr txBox="1"/>
              <p:nvPr/>
            </p:nvSpPr>
            <p:spPr>
              <a:xfrm>
                <a:off x="4551922" y="5596352"/>
                <a:ext cx="3079081" cy="923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⎾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5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sz="5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𝒍𝒐𝒈</m:t>
                        </m:r>
                      </m:fName>
                      <m:e>
                        <m:r>
                          <a:rPr lang="en-US" sz="5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func>
                  </m:oMath>
                </a14:m>
                <a:r>
                  <a:rPr lang="en-US" sz="5400" b="1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⏋</a:t>
                </a:r>
                <a:endParaRPr lang="en-US" sz="54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F1D4A1E-3D8B-497E-8310-A7F9FCC8C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922" y="5596352"/>
                <a:ext cx="3079081" cy="923330"/>
              </a:xfrm>
              <a:prstGeom prst="rect">
                <a:avLst/>
              </a:prstGeom>
              <a:blipFill>
                <a:blip r:embed="rId5"/>
                <a:stretch>
                  <a:fillRect l="-10297" t="-18421" r="-10099" b="-388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ti-E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66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2" grpId="0"/>
      <p:bldP spid="24" grpId="0"/>
      <p:bldP spid="26" grpId="0" animBg="1"/>
      <p:bldP spid="35" grpId="0"/>
      <p:bldP spid="36" grpId="0"/>
      <p:bldP spid="48" grpId="0"/>
      <p:bldP spid="59" grpId="0"/>
      <p:bldP spid="60" grpId="0"/>
      <p:bldP spid="61" grpId="0"/>
      <p:bldP spid="62" grpId="0"/>
      <p:bldP spid="63" grpId="0"/>
      <p:bldP spid="64" grpId="0"/>
      <p:bldP spid="65" grpId="0" animBg="1"/>
      <p:bldP spid="2" grpId="0" animBg="1"/>
      <p:bldP spid="67" grpId="0" animBg="1"/>
      <p:bldP spid="68" grpId="0"/>
      <p:bldP spid="69" grpId="0"/>
      <p:bldP spid="7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4">
            <a:extLst>
              <a:ext uri="{FF2B5EF4-FFF2-40B4-BE49-F238E27FC236}">
                <a16:creationId xmlns:a16="http://schemas.microsoft.com/office/drawing/2014/main" id="{B889FBFE-F87C-48DD-8437-950EE4441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207" y="1767935"/>
            <a:ext cx="5928361" cy="654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tr-TR" altLang="ti-ET" sz="3600" b="1" dirty="0">
                <a:solidFill>
                  <a:srgbClr val="0070C0"/>
                </a:solidFill>
                <a:latin typeface="+mn-lt"/>
              </a:rPr>
              <a:t>Floors and ceilings</a:t>
            </a:r>
            <a:r>
              <a:rPr lang="en-US" altLang="ti-ET" sz="3600" b="1" dirty="0">
                <a:solidFill>
                  <a:srgbClr val="0070C0"/>
                </a:solidFill>
                <a:latin typeface="+mn-lt"/>
              </a:rPr>
              <a:t>:</a:t>
            </a:r>
            <a:endParaRPr lang="tr-TR" altLang="ti-ET" sz="3600" b="1" dirty="0">
              <a:solidFill>
                <a:srgbClr val="0070C0"/>
              </a:solidFill>
              <a:latin typeface="+mn-lt"/>
            </a:endParaRPr>
          </a:p>
          <a:p>
            <a:pPr marL="0" indent="0" eaLnBrk="1" hangingPunct="1">
              <a:spcBef>
                <a:spcPct val="20000"/>
              </a:spcBef>
            </a:pPr>
            <a:endParaRPr lang="tr-TR" altLang="ti-ET" sz="3600" b="1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22530" name="Object 5">
            <a:extLst>
              <a:ext uri="{FF2B5EF4-FFF2-40B4-BE49-F238E27FC236}">
                <a16:creationId xmlns:a16="http://schemas.microsoft.com/office/drawing/2014/main" id="{FD727B94-E066-4834-B122-B134831220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3111672"/>
              </p:ext>
            </p:extLst>
          </p:nvPr>
        </p:nvGraphicFramePr>
        <p:xfrm>
          <a:off x="1387633" y="3282696"/>
          <a:ext cx="9107250" cy="1240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69" name="Equation" r:id="rId4" imgW="1676400" imgH="228600" progId="Equation.3">
                  <p:embed/>
                </p:oleObj>
              </mc:Choice>
              <mc:Fallback>
                <p:oleObj name="Equation" r:id="rId4" imgW="1676400" imgH="228600" progId="Equation.3">
                  <p:embed/>
                  <p:pic>
                    <p:nvPicPr>
                      <p:cNvPr id="22530" name="Object 5">
                        <a:extLst>
                          <a:ext uri="{FF2B5EF4-FFF2-40B4-BE49-F238E27FC236}">
                            <a16:creationId xmlns:a16="http://schemas.microsoft.com/office/drawing/2014/main" id="{FD727B94-E066-4834-B122-B134831220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633" y="3282696"/>
                        <a:ext cx="9107250" cy="12405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A83FE5B-9C8C-4447-B3C5-694A8CC7A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262759"/>
            <a:ext cx="11040171" cy="825377"/>
          </a:xfrm>
        </p:spPr>
        <p:txBody>
          <a:bodyPr>
            <a:normAutofit/>
          </a:bodyPr>
          <a:lstStyle/>
          <a:p>
            <a:r>
              <a:rPr lang="tr-TR" sz="3600" b="1" dirty="0">
                <a:cs typeface="Arial" charset="0"/>
              </a:rPr>
              <a:t>Standard notations and common functions</a:t>
            </a:r>
            <a:endParaRPr lang="ti-ET" sz="3600" dirty="0"/>
          </a:p>
        </p:txBody>
      </p:sp>
    </p:spTree>
    <p:extLst>
      <p:ext uri="{BB962C8B-B14F-4D97-AF65-F5344CB8AC3E}">
        <p14:creationId xmlns:p14="http://schemas.microsoft.com/office/powerpoint/2010/main" val="142987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9BBCFA89-9DC1-4F32-BCEE-2FE95F4B32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8808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tr-TR" sz="3600" b="1" dirty="0"/>
              <a:t>Growth of Functions</a:t>
            </a:r>
            <a:endParaRPr lang="en-US" sz="3600" dirty="0"/>
          </a:p>
        </p:txBody>
      </p:sp>
      <p:sp>
        <p:nvSpPr>
          <p:cNvPr id="84997" name="Rectangle 5">
            <a:extLst>
              <a:ext uri="{FF2B5EF4-FFF2-40B4-BE49-F238E27FC236}">
                <a16:creationId xmlns:a16="http://schemas.microsoft.com/office/drawing/2014/main" id="{6F29F27C-9D80-4850-97BA-0AC9C70A1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08" y="1446848"/>
            <a:ext cx="11278552" cy="2793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tr-TR" altLang="ti-ET" sz="2400" dirty="0"/>
              <a:t>Although we can sometimes determine the exact running time of an algorithm, the extra precision is not usually worth the effort of computing it.</a:t>
            </a:r>
          </a:p>
          <a:p>
            <a:pPr eaLnBrk="1" hangingPunct="1">
              <a:lnSpc>
                <a:spcPct val="150000"/>
              </a:lnSpc>
            </a:pPr>
            <a:endParaRPr lang="tr-TR" altLang="ti-ET" sz="2400" dirty="0"/>
          </a:p>
          <a:p>
            <a:pPr eaLnBrk="1" hangingPunct="1">
              <a:lnSpc>
                <a:spcPct val="150000"/>
              </a:lnSpc>
            </a:pPr>
            <a:r>
              <a:rPr lang="tr-TR" altLang="ti-ET" sz="2400" dirty="0"/>
              <a:t>For large inputs, the multiplicative constants and lower order terms of an exact running time are dominated by the effects of the input size itself. </a:t>
            </a:r>
            <a:endParaRPr lang="en-US" altLang="ti-ET" sz="2400" dirty="0"/>
          </a:p>
        </p:txBody>
      </p:sp>
    </p:spTree>
    <p:extLst>
      <p:ext uri="{BB962C8B-B14F-4D97-AF65-F5344CB8AC3E}">
        <p14:creationId xmlns:p14="http://schemas.microsoft.com/office/powerpoint/2010/main" val="185479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4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49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4119146F-EFB8-42E0-9A08-BD2D9F407B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i-ET" sz="3600" b="1" dirty="0"/>
              <a:t>Estimating Running Time</a:t>
            </a:r>
          </a:p>
        </p:txBody>
      </p:sp>
      <p:sp>
        <p:nvSpPr>
          <p:cNvPr id="19459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0F98718C-97C1-4847-8625-453D94879CB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11777" y="1274810"/>
            <a:ext cx="10968446" cy="34762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ti-ET" sz="2400" dirty="0"/>
              <a:t>Suppose an </a:t>
            </a:r>
            <a:r>
              <a:rPr lang="en-US" altLang="ti-ET" sz="2400" b="1" dirty="0"/>
              <a:t>algorithm</a:t>
            </a:r>
            <a:r>
              <a:rPr lang="en-US" altLang="ti-ET" sz="2400" dirty="0"/>
              <a:t> executes </a:t>
            </a:r>
            <a:r>
              <a:rPr lang="en-US" altLang="ti-ET" sz="2400" b="1" i="1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f(n)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ti-ET" sz="2400" dirty="0"/>
              <a:t>primitive operations in the worst case.  Define: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ti-ET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ti-ET" sz="2400" dirty="0"/>
              <a:t>	= Time taken by the fastest primitive operation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ti-ET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ti-ET" sz="2400" dirty="0"/>
              <a:t> = Time taken by the slowest primitive operation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ti-ET" sz="2400" dirty="0"/>
              <a:t>Let </a:t>
            </a:r>
            <a:r>
              <a:rPr lang="en-US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ti-ET" sz="2400" dirty="0"/>
              <a:t> be worst-case time of </a:t>
            </a:r>
            <a:r>
              <a:rPr lang="en-US" altLang="ti-ET" sz="2400" b="1" i="1" dirty="0">
                <a:latin typeface="Times New Roman" panose="02020603050405020304" pitchFamily="18" charset="0"/>
              </a:rPr>
              <a:t>the algorithm.</a:t>
            </a:r>
            <a:r>
              <a:rPr lang="en-US" altLang="ti-ET" sz="2400" b="1" dirty="0">
                <a:latin typeface="Times New Roman" panose="02020603050405020304" pitchFamily="18" charset="0"/>
              </a:rPr>
              <a:t> </a:t>
            </a:r>
            <a:r>
              <a:rPr lang="en-US" altLang="ti-ET" sz="2400" dirty="0"/>
              <a:t>Then</a:t>
            </a:r>
            <a:br>
              <a:rPr lang="en-US" altLang="ti-ET" sz="2400" dirty="0"/>
            </a:br>
            <a:r>
              <a:rPr lang="en-US" altLang="ti-ET" sz="2400" dirty="0"/>
              <a:t>		</a:t>
            </a:r>
            <a:r>
              <a:rPr lang="en-US" altLang="ti-ET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ti-ET" sz="2400" b="1" i="1" dirty="0" err="1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ti-ET" sz="2400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(n)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ti-ET" sz="2400" dirty="0">
                <a:latin typeface="Symbol" panose="05050102010706020507" pitchFamily="18" charset="2"/>
                <a:sym typeface="Symbol" panose="05050102010706020507" pitchFamily="18" charset="2"/>
              </a:rPr>
              <a:t>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ti-ET" sz="2400" dirty="0"/>
              <a:t> </a:t>
            </a:r>
            <a:r>
              <a:rPr lang="en-US" altLang="ti-ET" sz="2400" dirty="0">
                <a:latin typeface="Symbol" panose="05050102010706020507" pitchFamily="18" charset="2"/>
                <a:sym typeface="Symbol" panose="05050102010706020507" pitchFamily="18" charset="2"/>
              </a:rPr>
              <a:t></a:t>
            </a:r>
            <a:r>
              <a:rPr lang="en-US" altLang="ti-ET" sz="2400" dirty="0"/>
              <a:t> </a:t>
            </a:r>
            <a:r>
              <a:rPr lang="en-US" altLang="ti-ET" sz="2400" b="1" i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ti-ET" sz="2400" b="1" i="1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ti-ET" sz="2400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ti-ET" sz="2400" b="1" i="1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ti-ET" sz="2400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ti-ET" sz="2400" dirty="0"/>
              <a:t>Hence, the running time </a:t>
            </a:r>
            <a:r>
              <a:rPr lang="en-US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ti-ET" sz="2400" dirty="0"/>
              <a:t> is bounded by two linear functions</a:t>
            </a:r>
            <a:endParaRPr lang="en-US" altLang="ti-ET" sz="2400" dirty="0">
              <a:sym typeface="Symbol" panose="05050102010706020507" pitchFamily="18" charset="2"/>
            </a:endParaRPr>
          </a:p>
        </p:txBody>
      </p:sp>
      <p:sp>
        <p:nvSpPr>
          <p:cNvPr id="4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CE95274E-51E1-4827-88AA-F0883AD77299}"/>
              </a:ext>
            </a:extLst>
          </p:cNvPr>
          <p:cNvSpPr txBox="1">
            <a:spLocks noChangeArrowheads="1"/>
          </p:cNvSpPr>
          <p:nvPr/>
        </p:nvSpPr>
        <p:spPr>
          <a:xfrm>
            <a:off x="654231" y="4826524"/>
            <a:ext cx="10883537" cy="1753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CA" altLang="ti-ET" sz="2400" dirty="0"/>
              <a:t>Changing the hardware/ software environment </a:t>
            </a:r>
          </a:p>
          <a:p>
            <a:pPr lvl="1">
              <a:lnSpc>
                <a:spcPct val="100000"/>
              </a:lnSpc>
            </a:pPr>
            <a:r>
              <a:rPr lang="en-CA" altLang="ti-ET" sz="2400" dirty="0"/>
              <a:t>Affects </a:t>
            </a:r>
            <a:r>
              <a:rPr lang="en-CA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CA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CA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CA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CA" altLang="ti-ET" sz="2400" dirty="0"/>
              <a:t> by a constant factor, but</a:t>
            </a:r>
          </a:p>
          <a:p>
            <a:pPr lvl="1">
              <a:lnSpc>
                <a:spcPct val="100000"/>
              </a:lnSpc>
            </a:pPr>
            <a:r>
              <a:rPr lang="en-CA" altLang="ti-ET" sz="2400" dirty="0"/>
              <a:t>Does not alter the growth rate of </a:t>
            </a:r>
            <a:r>
              <a:rPr lang="en-CA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CA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CA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CA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lang="en-CA" altLang="ti-ET" sz="2400" dirty="0"/>
          </a:p>
        </p:txBody>
      </p:sp>
    </p:spTree>
    <p:extLst>
      <p:ext uri="{BB962C8B-B14F-4D97-AF65-F5344CB8AC3E}">
        <p14:creationId xmlns:p14="http://schemas.microsoft.com/office/powerpoint/2010/main" val="18898782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56CB4B45-0E50-4C46-B972-5879385C7A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i-ET" sz="3600" b="1" dirty="0"/>
              <a:t>Constant Factors</a:t>
            </a:r>
          </a:p>
        </p:txBody>
      </p:sp>
      <p:sp>
        <p:nvSpPr>
          <p:cNvPr id="2253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BD202B3D-DFA3-43E5-9CE6-F4BB1BE8C0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1207" y="1253389"/>
            <a:ext cx="11044446" cy="5217736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ti-ET" sz="2400" dirty="0"/>
              <a:t>Growth rate is not affected by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ti-ET" sz="2400" dirty="0"/>
              <a:t>Constant factors or 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ti-ET" sz="2400" dirty="0"/>
              <a:t>Lower-order terms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ti-ET" sz="2400" dirty="0"/>
              <a:t>Examples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ti-ET" sz="2400" dirty="0">
                <a:sym typeface="Symbol" panose="05050102010706020507" pitchFamily="18" charset="2"/>
              </a:rPr>
              <a:t>10</a:t>
            </a:r>
            <a:r>
              <a:rPr lang="en-US" altLang="ti-ET" sz="2400" baseline="30000" dirty="0">
                <a:sym typeface="Symbol" panose="05050102010706020507" pitchFamily="18" charset="2"/>
              </a:rPr>
              <a:t>2</a:t>
            </a:r>
            <a:r>
              <a:rPr lang="en-US" altLang="ti-ET" sz="2400" b="1" i="1" dirty="0">
                <a:sym typeface="Symbol" panose="05050102010706020507" pitchFamily="18" charset="2"/>
              </a:rPr>
              <a:t>n</a:t>
            </a:r>
            <a:r>
              <a:rPr lang="en-US" altLang="ti-ET" sz="2400" b="1" dirty="0">
                <a:sym typeface="Symbol" panose="05050102010706020507" pitchFamily="18" charset="2"/>
              </a:rPr>
              <a:t> + </a:t>
            </a:r>
            <a:r>
              <a:rPr lang="en-US" altLang="ti-ET" sz="2400" dirty="0">
                <a:sym typeface="Symbol" panose="05050102010706020507" pitchFamily="18" charset="2"/>
              </a:rPr>
              <a:t>10</a:t>
            </a:r>
            <a:r>
              <a:rPr lang="en-US" altLang="ti-ET" sz="2400" baseline="30000" dirty="0">
                <a:sym typeface="Symbol" panose="05050102010706020507" pitchFamily="18" charset="2"/>
              </a:rPr>
              <a:t>5</a:t>
            </a:r>
            <a:r>
              <a:rPr lang="en-US" altLang="ti-ET" sz="2400" dirty="0">
                <a:sym typeface="Symbol" panose="05050102010706020507" pitchFamily="18" charset="2"/>
              </a:rPr>
              <a:t> </a:t>
            </a:r>
            <a:r>
              <a:rPr lang="en-US" altLang="ti-ET" sz="2400" dirty="0"/>
              <a:t>is a linear function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ti-ET" sz="2400" dirty="0">
                <a:sym typeface="Symbol" panose="05050102010706020507" pitchFamily="18" charset="2"/>
              </a:rPr>
              <a:t>10</a:t>
            </a:r>
            <a:r>
              <a:rPr lang="en-US" altLang="ti-ET" sz="2400" baseline="30000" dirty="0">
                <a:sym typeface="Symbol" panose="05050102010706020507" pitchFamily="18" charset="2"/>
              </a:rPr>
              <a:t>5</a:t>
            </a:r>
            <a:r>
              <a:rPr lang="en-US" altLang="ti-ET" sz="2400" b="1" i="1" dirty="0">
                <a:sym typeface="Symbol" panose="05050102010706020507" pitchFamily="18" charset="2"/>
              </a:rPr>
              <a:t>n</a:t>
            </a:r>
            <a:r>
              <a:rPr lang="en-US" altLang="ti-ET" sz="2400" baseline="30000" dirty="0">
                <a:sym typeface="Symbol" panose="05050102010706020507" pitchFamily="18" charset="2"/>
              </a:rPr>
              <a:t>2</a:t>
            </a:r>
            <a:r>
              <a:rPr lang="en-US" altLang="ti-ET" sz="2400" dirty="0">
                <a:sym typeface="Symbol" panose="05050102010706020507" pitchFamily="18" charset="2"/>
              </a:rPr>
              <a:t> </a:t>
            </a:r>
            <a:r>
              <a:rPr lang="en-US" altLang="ti-ET" sz="2400" b="1" dirty="0">
                <a:sym typeface="Symbol" panose="05050102010706020507" pitchFamily="18" charset="2"/>
              </a:rPr>
              <a:t>+</a:t>
            </a:r>
            <a:r>
              <a:rPr lang="en-US" altLang="ti-ET" sz="2400" dirty="0">
                <a:sym typeface="Symbol" panose="05050102010706020507" pitchFamily="18" charset="2"/>
              </a:rPr>
              <a:t> 10</a:t>
            </a:r>
            <a:r>
              <a:rPr lang="en-US" altLang="ti-ET" sz="2400" baseline="30000" dirty="0">
                <a:sym typeface="Symbol" panose="05050102010706020507" pitchFamily="18" charset="2"/>
              </a:rPr>
              <a:t>8</a:t>
            </a:r>
            <a:r>
              <a:rPr lang="en-US" altLang="ti-ET" sz="2400" b="1" i="1" dirty="0">
                <a:sym typeface="Symbol" panose="05050102010706020507" pitchFamily="18" charset="2"/>
              </a:rPr>
              <a:t>n</a:t>
            </a:r>
            <a:r>
              <a:rPr lang="en-US" altLang="ti-ET" sz="2400" dirty="0">
                <a:sym typeface="Symbol" panose="05050102010706020507" pitchFamily="18" charset="2"/>
              </a:rPr>
              <a:t> </a:t>
            </a:r>
            <a:r>
              <a:rPr lang="en-US" altLang="ti-ET" sz="2400" dirty="0"/>
              <a:t>is a quadratic function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ti-ET" sz="2400" dirty="0"/>
          </a:p>
        </p:txBody>
      </p:sp>
    </p:spTree>
    <p:extLst>
      <p:ext uri="{BB962C8B-B14F-4D97-AF65-F5344CB8AC3E}">
        <p14:creationId xmlns:p14="http://schemas.microsoft.com/office/powerpoint/2010/main" val="2019864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026">
            <a:extLst>
              <a:ext uri="{FF2B5EF4-FFF2-40B4-BE49-F238E27FC236}">
                <a16:creationId xmlns:a16="http://schemas.microsoft.com/office/drawing/2014/main" id="{FC5D63C3-5B72-490F-84C3-DC80F38EC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8" y="304800"/>
            <a:ext cx="11070997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1pPr>
            <a:lvl2pPr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2pPr>
            <a:lvl3pPr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3pPr>
            <a:lvl4pPr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4pPr>
            <a:lvl5pPr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3600" b="1" dirty="0">
                <a:latin typeface="+mj-lt"/>
              </a:rPr>
              <a:t>More Big-Oh Examples</a:t>
            </a:r>
          </a:p>
        </p:txBody>
      </p:sp>
      <p:sp>
        <p:nvSpPr>
          <p:cNvPr id="39939" name="Rectangle 1027">
            <a:extLst>
              <a:ext uri="{FF2B5EF4-FFF2-40B4-BE49-F238E27FC236}">
                <a16:creationId xmlns:a16="http://schemas.microsoft.com/office/drawing/2014/main" id="{635C79CB-FEF3-4443-AAC0-9FEFE2FA7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954" y="1956651"/>
            <a:ext cx="237948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indent="0" algn="ctr">
              <a:buClr>
                <a:schemeClr val="accent2"/>
              </a:buClr>
              <a:buSzPct val="75000"/>
              <a:buNone/>
            </a:pPr>
            <a:r>
              <a:rPr lang="en-US" alt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7n-2</a:t>
            </a:r>
          </a:p>
          <a:p>
            <a:endParaRPr lang="en-US" alt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40" name="Rectangle 1028">
            <a:extLst>
              <a:ext uri="{FF2B5EF4-FFF2-40B4-BE49-F238E27FC236}">
                <a16:creationId xmlns:a16="http://schemas.microsoft.com/office/drawing/2014/main" id="{6BBE3A80-69CD-46CE-9DD0-3349EC638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991" y="1243355"/>
            <a:ext cx="8870621" cy="168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15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7n-2 is O(n)</a:t>
            </a:r>
          </a:p>
          <a:p>
            <a:pPr marL="342900" lvl="1" indent="-342900">
              <a:lnSpc>
                <a:spcPct val="15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c &gt; 0 and n</a:t>
            </a:r>
            <a:r>
              <a:rPr lang="en-US" altLang="ti-ET" sz="2400" b="1" i="1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1 such that</a:t>
            </a: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7n-2 </a:t>
            </a: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en-US" altLang="ti-ET" sz="2400" b="1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cn</a:t>
            </a: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for n  n</a:t>
            </a:r>
            <a:r>
              <a:rPr lang="en-US" altLang="ti-ET" sz="2400" b="1" i="1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</a:p>
          <a:p>
            <a:pPr marL="342900" lvl="1" indent="-342900">
              <a:lnSpc>
                <a:spcPct val="15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this is true for c = 7 and </a:t>
            </a: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400" b="1" i="1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= 1</a:t>
            </a:r>
            <a:endParaRPr lang="en-US" altLang="ti-ET" sz="2400" b="1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endParaRPr lang="en-US" altLang="ti-ET" sz="2400" b="1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41" name="Rectangle 1029">
            <a:extLst>
              <a:ext uri="{FF2B5EF4-FFF2-40B4-BE49-F238E27FC236}">
                <a16:creationId xmlns:a16="http://schemas.microsoft.com/office/drawing/2014/main" id="{904FA4F2-EB26-4FC3-AE73-3103781FE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8" y="3617145"/>
            <a:ext cx="2558594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ti-ET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3n3 + 20n2 + 5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None/>
            </a:pPr>
            <a:endParaRPr lang="en-US" altLang="ti-ET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42" name="Rectangle 1030">
            <a:extLst>
              <a:ext uri="{FF2B5EF4-FFF2-40B4-BE49-F238E27FC236}">
                <a16:creationId xmlns:a16="http://schemas.microsoft.com/office/drawing/2014/main" id="{116BB28B-B6DE-4588-B41F-030D0533F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991" y="3116541"/>
            <a:ext cx="8870621" cy="1763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15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3n</a:t>
            </a:r>
            <a:r>
              <a:rPr lang="en-US" altLang="ti-ET" sz="2400" b="1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+ 20n</a:t>
            </a:r>
            <a:r>
              <a:rPr lang="en-US" altLang="ti-ET" sz="2400" b="1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+ 5 is O(n</a:t>
            </a:r>
            <a:r>
              <a:rPr lang="en-US" altLang="ti-ET" sz="2400" b="1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lvl="1" indent="-342900">
              <a:lnSpc>
                <a:spcPct val="15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c &gt; 0 and n</a:t>
            </a:r>
            <a:r>
              <a:rPr lang="en-US" altLang="ti-ET" sz="2400" b="1" i="1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1 such that</a:t>
            </a: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3n</a:t>
            </a:r>
            <a:r>
              <a:rPr lang="en-US" altLang="ti-ET" sz="2400" b="1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+ 20n</a:t>
            </a:r>
            <a:r>
              <a:rPr lang="en-US" altLang="ti-ET" sz="2400" b="1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+ 5 </a:t>
            </a: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 cn</a:t>
            </a:r>
            <a:r>
              <a:rPr lang="en-US" altLang="ti-ET" sz="2400" b="1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for n  n</a:t>
            </a:r>
            <a:r>
              <a:rPr lang="en-US" altLang="ti-ET" sz="2400" b="1" i="1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</a:p>
          <a:p>
            <a:pPr marL="342900" lvl="1" indent="-342900">
              <a:lnSpc>
                <a:spcPct val="15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this is true for c = 4 and </a:t>
            </a: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400" b="1" i="1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= 21</a:t>
            </a:r>
            <a:endParaRPr lang="en-US" altLang="ti-ET" sz="2400" b="1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43" name="Rectangle 1031">
            <a:extLst>
              <a:ext uri="{FF2B5EF4-FFF2-40B4-BE49-F238E27FC236}">
                <a16:creationId xmlns:a16="http://schemas.microsoft.com/office/drawing/2014/main" id="{1821583E-6CE1-4E91-836D-D59AE896D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8" y="5486400"/>
            <a:ext cx="237948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ti-ET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3log n + 5</a:t>
            </a:r>
          </a:p>
        </p:txBody>
      </p:sp>
      <p:sp>
        <p:nvSpPr>
          <p:cNvPr id="39944" name="Rectangle 1032">
            <a:extLst>
              <a:ext uri="{FF2B5EF4-FFF2-40B4-BE49-F238E27FC236}">
                <a16:creationId xmlns:a16="http://schemas.microsoft.com/office/drawing/2014/main" id="{E76925BE-1E06-423F-A01C-05DDC31FD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992" y="4959088"/>
            <a:ext cx="8870620" cy="18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15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3logn + 5 is O(</a:t>
            </a:r>
            <a:r>
              <a:rPr lang="en-US" altLang="ti-ET" sz="2400" b="1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logn</a:t>
            </a: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lvl="1" indent="-342900">
              <a:lnSpc>
                <a:spcPct val="15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c &gt; 0 and n0 </a:t>
            </a: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1 such that</a:t>
            </a: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3logn + 5 </a:t>
            </a: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 clog n for n  n</a:t>
            </a:r>
            <a:r>
              <a:rPr lang="en-US" altLang="ti-ET" sz="2400" b="1" i="1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</a:p>
          <a:p>
            <a:pPr marL="342900" lvl="1" indent="-342900">
              <a:lnSpc>
                <a:spcPct val="15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this is true for c = 8 and </a:t>
            </a: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2400" b="1" i="1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ti-ET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= 2</a:t>
            </a:r>
            <a:endParaRPr lang="en-US" altLang="ti-ET" sz="2400" b="1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5F5779-0762-4E5A-BC08-B149CD71872E}"/>
              </a:ext>
            </a:extLst>
          </p:cNvPr>
          <p:cNvCxnSpPr>
            <a:cxnSpLocks/>
          </p:cNvCxnSpPr>
          <p:nvPr/>
        </p:nvCxnSpPr>
        <p:spPr>
          <a:xfrm>
            <a:off x="292230" y="3148552"/>
            <a:ext cx="1161382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18E5F9-0A0C-4B57-A2DA-691AC31F6B76}"/>
              </a:ext>
            </a:extLst>
          </p:cNvPr>
          <p:cNvCxnSpPr>
            <a:cxnSpLocks/>
          </p:cNvCxnSpPr>
          <p:nvPr/>
        </p:nvCxnSpPr>
        <p:spPr>
          <a:xfrm>
            <a:off x="292230" y="4950643"/>
            <a:ext cx="1161382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06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0" grpId="0" autoUpdateAnimBg="0"/>
      <p:bldP spid="39942" grpId="0" autoUpdateAnimBg="0"/>
      <p:bldP spid="39944" grpId="0" autoUpdateAnimBg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55DE1A26-8217-4783-8501-1D94EA92A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i-ET"/>
              <a:t>Big-Oh and Growth Rate</a:t>
            </a:r>
          </a:p>
        </p:txBody>
      </p:sp>
      <p:sp>
        <p:nvSpPr>
          <p:cNvPr id="24579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B1DA48F5-07C7-4741-94E6-DEC4833F46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7700" y="1422400"/>
            <a:ext cx="10843574" cy="2590800"/>
          </a:xfrm>
        </p:spPr>
        <p:txBody>
          <a:bodyPr>
            <a:normAutofit fontScale="92500" lnSpcReduction="10000"/>
          </a:bodyPr>
          <a:lstStyle/>
          <a:p>
            <a:r>
              <a:rPr lang="en-US" altLang="ti-ET" sz="2400" dirty="0"/>
              <a:t>The big-Oh notation gives an upper bound on the growth rate of a function</a:t>
            </a:r>
          </a:p>
          <a:p>
            <a:r>
              <a:rPr lang="en-US" altLang="ti-ET" sz="2400" dirty="0"/>
              <a:t>The statement “</a:t>
            </a:r>
            <a:r>
              <a:rPr lang="en-US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) </a:t>
            </a:r>
            <a:r>
              <a:rPr lang="en-US" altLang="ti-ET" sz="2400" dirty="0"/>
              <a:t>is </a:t>
            </a:r>
            <a:r>
              <a:rPr lang="en-US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))</a:t>
            </a:r>
            <a:r>
              <a:rPr lang="en-US" altLang="ti-ET" sz="2400" dirty="0"/>
              <a:t>” means that the growth rate of </a:t>
            </a:r>
            <a:r>
              <a:rPr lang="en-US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) </a:t>
            </a:r>
            <a:r>
              <a:rPr lang="en-US" altLang="ti-ET" sz="2400" dirty="0"/>
              <a:t>is no more than the growth rate of </a:t>
            </a:r>
            <a:r>
              <a:rPr lang="en-US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  <a:p>
            <a:r>
              <a:rPr lang="en-US" altLang="ti-ET" sz="2400" dirty="0"/>
              <a:t>We can use the big-Oh notation to rank functions according to their growth rate</a:t>
            </a:r>
          </a:p>
        </p:txBody>
      </p:sp>
      <p:graphicFrame>
        <p:nvGraphicFramePr>
          <p:cNvPr id="24648" name="Group 72">
            <a:extLst>
              <a:ext uri="{FF2B5EF4-FFF2-40B4-BE49-F238E27FC236}">
                <a16:creationId xmlns:a16="http://schemas.microsoft.com/office/drawing/2014/main" id="{81E39582-937D-4DD4-AE70-FB22DE2FC15B}"/>
              </a:ext>
            </a:extLst>
          </p:cNvPr>
          <p:cNvGraphicFramePr>
            <a:graphicFrameLocks noGrp="1"/>
          </p:cNvGraphicFramePr>
          <p:nvPr/>
        </p:nvGraphicFramePr>
        <p:xfrm>
          <a:off x="1978059" y="4487862"/>
          <a:ext cx="7239000" cy="1895475"/>
        </p:xfrm>
        <a:graphic>
          <a:graphicData uri="http://schemas.openxmlformats.org/drawingml/2006/table">
            <a:tbl>
              <a:tblPr/>
              <a:tblGrid>
                <a:gridCol w="2578100">
                  <a:extLst>
                    <a:ext uri="{9D8B030D-6E8A-4147-A177-3AD203B41FA5}">
                      <a16:colId xmlns:a16="http://schemas.microsoft.com/office/drawing/2014/main" val="700956068"/>
                    </a:ext>
                  </a:extLst>
                </a:gridCol>
                <a:gridCol w="2398713">
                  <a:extLst>
                    <a:ext uri="{9D8B030D-6E8A-4147-A177-3AD203B41FA5}">
                      <a16:colId xmlns:a16="http://schemas.microsoft.com/office/drawing/2014/main" val="1181632991"/>
                    </a:ext>
                  </a:extLst>
                </a:gridCol>
                <a:gridCol w="2262187">
                  <a:extLst>
                    <a:ext uri="{9D8B030D-6E8A-4147-A177-3AD203B41FA5}">
                      <a16:colId xmlns:a16="http://schemas.microsoft.com/office/drawing/2014/main" val="1306444395"/>
                    </a:ext>
                  </a:extLst>
                </a:gridCol>
              </a:tblGrid>
              <a:tr h="523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ti-ET" altLang="ti-ET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ti-ET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f</a:t>
                      </a:r>
                      <a:r>
                        <a:rPr kumimoji="0" lang="en-US" altLang="ti-E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(</a:t>
                      </a:r>
                      <a:r>
                        <a:rPr kumimoji="0" lang="en-US" altLang="ti-ET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n</a:t>
                      </a:r>
                      <a:r>
                        <a:rPr kumimoji="0" lang="en-US" altLang="ti-E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) </a:t>
                      </a:r>
                      <a:r>
                        <a:rPr kumimoji="0" lang="en-US" altLang="ti-E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is </a:t>
                      </a:r>
                      <a:r>
                        <a:rPr kumimoji="0" lang="en-US" altLang="ti-ET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O</a:t>
                      </a:r>
                      <a:r>
                        <a:rPr kumimoji="0" lang="en-US" altLang="ti-E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(</a:t>
                      </a:r>
                      <a:r>
                        <a:rPr kumimoji="0" lang="en-US" altLang="ti-ET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g</a:t>
                      </a:r>
                      <a:r>
                        <a:rPr kumimoji="0" lang="en-US" altLang="ti-E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(</a:t>
                      </a:r>
                      <a:r>
                        <a:rPr kumimoji="0" lang="en-US" altLang="ti-ET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n</a:t>
                      </a:r>
                      <a:r>
                        <a:rPr kumimoji="0" lang="en-US" altLang="ti-E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))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ti-ET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g</a:t>
                      </a:r>
                      <a:r>
                        <a:rPr kumimoji="0" lang="en-US" altLang="ti-E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(</a:t>
                      </a:r>
                      <a:r>
                        <a:rPr kumimoji="0" lang="en-US" altLang="ti-ET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n</a:t>
                      </a:r>
                      <a:r>
                        <a:rPr kumimoji="0" lang="en-US" altLang="ti-E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) </a:t>
                      </a:r>
                      <a:r>
                        <a:rPr kumimoji="0" lang="en-US" altLang="ti-E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is </a:t>
                      </a:r>
                      <a:r>
                        <a:rPr kumimoji="0" lang="en-US" altLang="ti-ET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O</a:t>
                      </a:r>
                      <a:r>
                        <a:rPr kumimoji="0" lang="en-US" altLang="ti-E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(</a:t>
                      </a:r>
                      <a:r>
                        <a:rPr kumimoji="0" lang="en-US" altLang="ti-ET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f</a:t>
                      </a:r>
                      <a:r>
                        <a:rPr kumimoji="0" lang="en-US" altLang="ti-E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(</a:t>
                      </a:r>
                      <a:r>
                        <a:rPr kumimoji="0" lang="en-US" altLang="ti-ET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n</a:t>
                      </a:r>
                      <a:r>
                        <a:rPr kumimoji="0" lang="en-US" altLang="ti-E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))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6937"/>
                  </a:ext>
                </a:extLst>
              </a:tr>
              <a:tr h="241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ti-ET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g</a:t>
                      </a:r>
                      <a:r>
                        <a:rPr kumimoji="0" lang="en-US" altLang="ti-E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(</a:t>
                      </a:r>
                      <a:r>
                        <a:rPr kumimoji="0" lang="en-US" altLang="ti-ET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n</a:t>
                      </a:r>
                      <a:r>
                        <a:rPr kumimoji="0" lang="en-US" altLang="ti-E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) </a:t>
                      </a:r>
                      <a:r>
                        <a:rPr kumimoji="0" lang="en-US" altLang="ti-E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grows more</a:t>
                      </a:r>
                      <a:endParaRPr kumimoji="0" lang="en-US" altLang="ti-ET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ti-E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ti-E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530837"/>
                  </a:ext>
                </a:extLst>
              </a:tr>
              <a:tr h="241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ti-ET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f</a:t>
                      </a:r>
                      <a:r>
                        <a:rPr kumimoji="0" lang="en-US" altLang="ti-E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(</a:t>
                      </a:r>
                      <a:r>
                        <a:rPr kumimoji="0" lang="en-US" altLang="ti-ET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n</a:t>
                      </a:r>
                      <a:r>
                        <a:rPr kumimoji="0" lang="en-US" altLang="ti-E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) </a:t>
                      </a:r>
                      <a:r>
                        <a:rPr kumimoji="0" lang="en-US" altLang="ti-E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grows more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ti-E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ti-E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31790"/>
                  </a:ext>
                </a:extLst>
              </a:tr>
              <a:tr h="241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ti-E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Same growth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ti-E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ti-ET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712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86131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35278A5-762C-4E32-9787-EB9BCC1A14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513" y="0"/>
            <a:ext cx="10946675" cy="1143000"/>
          </a:xfrm>
        </p:spPr>
        <p:txBody>
          <a:bodyPr>
            <a:normAutofit/>
          </a:bodyPr>
          <a:lstStyle/>
          <a:p>
            <a:r>
              <a:rPr lang="en-US" altLang="ti-ET" sz="3600" b="1" dirty="0"/>
              <a:t>Big-Oh Rules</a:t>
            </a:r>
          </a:p>
        </p:txBody>
      </p:sp>
      <p:sp>
        <p:nvSpPr>
          <p:cNvPr id="2867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A744077E-262B-49DE-98C3-F242A2B62C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4839" y="1280161"/>
            <a:ext cx="9525001" cy="5316582"/>
          </a:xfrm>
        </p:spPr>
        <p:txBody>
          <a:bodyPr>
            <a:normAutofit fontScale="92500" lnSpcReduction="10000"/>
          </a:bodyPr>
          <a:lstStyle/>
          <a:p>
            <a:pPr>
              <a:tabLst>
                <a:tab pos="1028700" algn="l"/>
              </a:tabLst>
            </a:pPr>
            <a:r>
              <a:rPr lang="en-US" altLang="ti-ET" sz="2800" dirty="0"/>
              <a:t>If is </a:t>
            </a:r>
            <a:r>
              <a:rPr lang="en-US" altLang="ti-ET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ti-ET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ti-ET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ti-ET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ti-ET" sz="2800" dirty="0"/>
              <a:t> a polynomial of degree </a:t>
            </a:r>
            <a:r>
              <a:rPr lang="en-US" altLang="ti-ET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en-US" altLang="ti-ET" sz="2800" dirty="0"/>
              <a:t>, then </a:t>
            </a:r>
            <a:r>
              <a:rPr lang="en-US" altLang="ti-ET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ti-ET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ti-ET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ti-ET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ti-ET" sz="2800" dirty="0"/>
              <a:t> is </a:t>
            </a:r>
            <a:r>
              <a:rPr lang="en-US" altLang="ti-ET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ti-ET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ti-ET" sz="2800" b="1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ti-ET" sz="2800" b="1" i="1" baseline="30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en-US" altLang="ti-ET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ti-ET" sz="2800" dirty="0"/>
              <a:t>, i.e.,</a:t>
            </a:r>
          </a:p>
          <a:p>
            <a:pPr marL="1028700" lvl="1">
              <a:buFont typeface="Wingdings" panose="05000000000000000000" pitchFamily="2" charset="2"/>
              <a:buAutoNum type="arabicPeriod"/>
              <a:tabLst>
                <a:tab pos="1028700" algn="l"/>
              </a:tabLst>
            </a:pPr>
            <a:r>
              <a:rPr lang="en-US" altLang="ti-ET" sz="2400" dirty="0"/>
              <a:t>Drop lower-order terms</a:t>
            </a:r>
          </a:p>
          <a:p>
            <a:pPr marL="1028700" lvl="1">
              <a:buFont typeface="Wingdings" panose="05000000000000000000" pitchFamily="2" charset="2"/>
              <a:buAutoNum type="arabicPeriod"/>
              <a:tabLst>
                <a:tab pos="1028700" algn="l"/>
              </a:tabLst>
            </a:pPr>
            <a:r>
              <a:rPr lang="en-US" altLang="ti-ET" sz="2400" dirty="0"/>
              <a:t>Drop constant factors</a:t>
            </a:r>
          </a:p>
          <a:p>
            <a:pPr>
              <a:tabLst>
                <a:tab pos="1028700" algn="l"/>
              </a:tabLst>
            </a:pPr>
            <a:r>
              <a:rPr lang="en-US" altLang="ti-ET" sz="2800" dirty="0"/>
              <a:t>Use the smallest possible class of functions</a:t>
            </a:r>
          </a:p>
          <a:p>
            <a:pPr marL="1028700" lvl="1">
              <a:tabLst>
                <a:tab pos="1028700" algn="l"/>
              </a:tabLst>
            </a:pPr>
            <a:r>
              <a:rPr lang="en-US" altLang="ti-ET" sz="2400" dirty="0"/>
              <a:t>Say “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ti-ET" sz="2400" dirty="0">
                <a:sym typeface="Symbol" panose="05050102010706020507" pitchFamily="18" charset="2"/>
              </a:rPr>
              <a:t> is </a:t>
            </a:r>
            <a:r>
              <a:rPr lang="en-US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ti-ET" sz="2400" dirty="0">
                <a:sym typeface="Symbol" panose="05050102010706020507" pitchFamily="18" charset="2"/>
              </a:rPr>
              <a:t>”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ti-ET" sz="2400" dirty="0"/>
              <a:t>instead of “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ti-ET" sz="2400" dirty="0">
                <a:sym typeface="Symbol" panose="05050102010706020507" pitchFamily="18" charset="2"/>
              </a:rPr>
              <a:t> is </a:t>
            </a:r>
            <a:r>
              <a:rPr lang="en-US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ti-ET" sz="2400" baseline="30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ti-ET" sz="2400" dirty="0">
                <a:sym typeface="Symbol" panose="05050102010706020507" pitchFamily="18" charset="2"/>
              </a:rPr>
              <a:t>”</a:t>
            </a:r>
          </a:p>
          <a:p>
            <a:pPr>
              <a:tabLst>
                <a:tab pos="1028700" algn="l"/>
              </a:tabLst>
            </a:pPr>
            <a:r>
              <a:rPr lang="en-US" altLang="ti-ET" sz="2800" dirty="0">
                <a:sym typeface="Symbol" panose="05050102010706020507" pitchFamily="18" charset="2"/>
              </a:rPr>
              <a:t>Use the simplest expression of the class</a:t>
            </a:r>
          </a:p>
          <a:p>
            <a:pPr marL="1028700" lvl="1">
              <a:tabLst>
                <a:tab pos="1028700" algn="l"/>
              </a:tabLst>
            </a:pPr>
            <a:r>
              <a:rPr lang="en-US" altLang="ti-ET" sz="2400" dirty="0"/>
              <a:t>Say “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en-US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ti-ET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ti-ET" sz="2400" dirty="0">
                <a:latin typeface="Symbol" panose="05050102010706020507" pitchFamily="18" charset="2"/>
                <a:sym typeface="Symbol" panose="05050102010706020507" pitchFamily="18" charset="2"/>
              </a:rPr>
              <a:t>+</a:t>
            </a:r>
            <a:r>
              <a:rPr lang="en-US" altLang="ti-ET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5</a:t>
            </a:r>
            <a:r>
              <a:rPr lang="en-US" altLang="ti-ET" sz="2400" dirty="0">
                <a:sym typeface="Symbol" panose="05050102010706020507" pitchFamily="18" charset="2"/>
              </a:rPr>
              <a:t> is </a:t>
            </a:r>
            <a:r>
              <a:rPr lang="en-US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ti-ET" sz="2400" dirty="0">
                <a:sym typeface="Symbol" panose="05050102010706020507" pitchFamily="18" charset="2"/>
              </a:rPr>
              <a:t>”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ti-ET" sz="2400" dirty="0"/>
              <a:t>instead of “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en-US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ti-ET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ti-ET" sz="2400" dirty="0">
                <a:latin typeface="Symbol" panose="05050102010706020507" pitchFamily="18" charset="2"/>
                <a:sym typeface="Symbol" panose="05050102010706020507" pitchFamily="18" charset="2"/>
              </a:rPr>
              <a:t>+</a:t>
            </a:r>
            <a:r>
              <a:rPr lang="en-US" altLang="ti-ET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5</a:t>
            </a:r>
            <a:r>
              <a:rPr lang="en-US" altLang="ti-ET" sz="2400" dirty="0">
                <a:sym typeface="Symbol" panose="05050102010706020507" pitchFamily="18" charset="2"/>
              </a:rPr>
              <a:t> is </a:t>
            </a:r>
            <a:r>
              <a:rPr lang="en-US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(3</a:t>
            </a:r>
            <a:r>
              <a:rPr lang="en-US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ti-ET" sz="2400" dirty="0">
                <a:sym typeface="Symbol" panose="05050102010706020507" pitchFamily="18" charset="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998085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5FD5DD10-84FF-4F33-8EB7-7530B490ED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1207" y="274320"/>
            <a:ext cx="10662607" cy="813816"/>
          </a:xfrm>
        </p:spPr>
        <p:txBody>
          <a:bodyPr>
            <a:normAutofit/>
          </a:bodyPr>
          <a:lstStyle/>
          <a:p>
            <a:r>
              <a:rPr lang="en-US" altLang="ti-ET" sz="3600" b="1" dirty="0"/>
              <a:t>Example: Computing Prefix Averages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19" name="Rectangle 3" descr="Rectangle: Click to edit Master text styles&#10;Second level&#10;Third level&#10;Fourth level&#10;Fifth level">
                <a:extLst>
                  <a:ext uri="{FF2B5EF4-FFF2-40B4-BE49-F238E27FC236}">
                    <a16:creationId xmlns:a16="http://schemas.microsoft.com/office/drawing/2014/main" id="{C81AEFCA-89A2-4844-802B-C833DE6E1CB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37902" y="1343026"/>
                <a:ext cx="10944498" cy="5240654"/>
              </a:xfrm>
            </p:spPr>
            <p:txBody>
              <a:bodyPr>
                <a:normAutofit/>
              </a:bodyPr>
              <a:lstStyle/>
              <a:p>
                <a:r>
                  <a:rPr lang="en-US" altLang="ti-ET" sz="2400" dirty="0">
                    <a:cs typeface="Times New Roman" panose="02020603050405020304" pitchFamily="18" charset="0"/>
                  </a:rPr>
                  <a:t>We further illustrate asymptotic analysis with two algorithms for prefix averages</a:t>
                </a:r>
              </a:p>
              <a:p>
                <a:r>
                  <a:rPr lang="en-US" altLang="ti-ET" sz="2400" dirty="0">
                    <a:cs typeface="Times New Roman" panose="02020603050405020304" pitchFamily="18" charset="0"/>
                  </a:rPr>
                  <a:t>The </a:t>
                </a:r>
                <a:r>
                  <a:rPr lang="en-US" altLang="ti-ET" sz="2400" b="1" i="1" dirty="0" err="1">
                    <a:cs typeface="Times New Roman" panose="02020603050405020304" pitchFamily="18" charset="0"/>
                  </a:rPr>
                  <a:t>i</a:t>
                </a:r>
                <a:r>
                  <a:rPr lang="en-US" altLang="ti-ET" sz="2400" dirty="0" err="1">
                    <a:cs typeface="Times New Roman" panose="02020603050405020304" pitchFamily="18" charset="0"/>
                  </a:rPr>
                  <a:t>-th</a:t>
                </a:r>
                <a:r>
                  <a:rPr lang="en-US" altLang="ti-ET" sz="2400" dirty="0">
                    <a:cs typeface="Times New Roman" panose="02020603050405020304" pitchFamily="18" charset="0"/>
                  </a:rPr>
                  <a:t> prefix average of an array </a:t>
                </a:r>
                <a:r>
                  <a:rPr lang="en-US" altLang="ti-ET" sz="2400" b="1" i="1" dirty="0">
                    <a:cs typeface="Times New Roman" panose="02020603050405020304" pitchFamily="18" charset="0"/>
                  </a:rPr>
                  <a:t>X</a:t>
                </a:r>
                <a:r>
                  <a:rPr lang="en-US" altLang="ti-ET" sz="2400" dirty="0">
                    <a:cs typeface="Times New Roman" panose="02020603050405020304" pitchFamily="18" charset="0"/>
                  </a:rPr>
                  <a:t> is average of the first </a:t>
                </a:r>
                <a:r>
                  <a:rPr lang="en-US" altLang="ti-ET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altLang="ti-ET" sz="2400" b="1" i="1" dirty="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i</a:t>
                </a:r>
                <a:r>
                  <a:rPr lang="en-US" altLang="ti-ET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+ 1) </a:t>
                </a:r>
                <a:r>
                  <a:rPr lang="en-US" altLang="ti-ET" sz="2400" dirty="0">
                    <a:cs typeface="Times New Roman" panose="02020603050405020304" pitchFamily="18" charset="0"/>
                  </a:rPr>
                  <a:t>elements of </a:t>
                </a:r>
                <a:r>
                  <a:rPr lang="en-US" altLang="ti-ET" sz="2400" b="1" i="1" dirty="0">
                    <a:cs typeface="Times New Roman" panose="02020603050405020304" pitchFamily="18" charset="0"/>
                  </a:rPr>
                  <a:t>X</a:t>
                </a:r>
                <a:r>
                  <a:rPr lang="en-US" altLang="ti-ET" sz="2400" b="1" dirty="0">
                    <a:cs typeface="Times New Roman" panose="02020603050405020304" pitchFamily="18" charset="0"/>
                  </a:rPr>
                  <a:t>:</a:t>
                </a:r>
                <a:endParaRPr lang="en-US" altLang="ti-ET" sz="2400" dirty="0">
                  <a:cs typeface="Times New Roman" panose="02020603050405020304" pitchFamily="18" charset="0"/>
                </a:endParaRPr>
              </a:p>
              <a:p>
                <a:pPr algn="ctr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ti-ET" sz="24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𝑨</m:t>
                      </m:r>
                      <m:r>
                        <a:rPr lang="en-US" altLang="ti-ET" sz="24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[</m:t>
                      </m:r>
                      <m:r>
                        <a:rPr lang="en-US" altLang="ti-ET" sz="24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𝒊</m:t>
                      </m:r>
                      <m:r>
                        <a:rPr lang="en-US" altLang="ti-ET" sz="24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]=</m:t>
                      </m:r>
                      <m:f>
                        <m:fPr>
                          <m:ctrlPr>
                            <a:rPr lang="pt-BR" altLang="ti-ET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pt-BR" altLang="ti-ET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𝒙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ti-ET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ti-ET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𝟎</m:t>
                              </m:r>
                            </m:e>
                          </m:d>
                          <m:r>
                            <a:rPr lang="en-US" altLang="ti-ET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+</m:t>
                          </m:r>
                          <m:r>
                            <a:rPr lang="en-US" altLang="ti-ET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𝒙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ti-ET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ti-ET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𝟏</m:t>
                              </m:r>
                            </m:e>
                          </m:d>
                          <m:r>
                            <a:rPr lang="en-US" altLang="ti-ET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+ …+</m:t>
                          </m:r>
                          <m:r>
                            <a:rPr lang="en-US" altLang="ti-ET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𝒙</m:t>
                          </m:r>
                          <m:r>
                            <a:rPr lang="en-US" altLang="ti-ET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[</m:t>
                          </m:r>
                          <m:r>
                            <a:rPr lang="en-US" altLang="ti-ET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𝒊</m:t>
                          </m:r>
                          <m:r>
                            <a:rPr lang="en-US" altLang="ti-ET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]</m:t>
                          </m:r>
                        </m:num>
                        <m:den>
                          <m:r>
                            <a:rPr lang="en-US" altLang="ti-ET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𝒊</m:t>
                          </m:r>
                          <m:r>
                            <a:rPr lang="en-US" altLang="ti-ET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+</m:t>
                          </m:r>
                          <m:r>
                            <a:rPr lang="en-US" altLang="ti-ET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US" altLang="ti-ET" sz="2400" b="1" i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r>
                  <a:rPr lang="en-US" altLang="ti-ET" sz="2400" dirty="0">
                    <a:cs typeface="Times New Roman" panose="02020603050405020304" pitchFamily="18" charset="0"/>
                  </a:rPr>
                  <a:t>Computing the array </a:t>
                </a:r>
                <a:r>
                  <a:rPr lang="en-US" altLang="ti-ET" sz="2400" b="1" i="1" dirty="0">
                    <a:cs typeface="Times New Roman" panose="02020603050405020304" pitchFamily="18" charset="0"/>
                  </a:rPr>
                  <a:t>A</a:t>
                </a:r>
                <a:r>
                  <a:rPr lang="en-US" altLang="ti-ET" sz="2400" dirty="0">
                    <a:cs typeface="Times New Roman" panose="02020603050405020304" pitchFamily="18" charset="0"/>
                  </a:rPr>
                  <a:t> of prefix averages of another array </a:t>
                </a:r>
                <a:r>
                  <a:rPr lang="en-US" altLang="ti-ET" sz="2400" b="1" i="1" dirty="0">
                    <a:cs typeface="Times New Roman" panose="02020603050405020304" pitchFamily="18" charset="0"/>
                  </a:rPr>
                  <a:t>X</a:t>
                </a:r>
                <a:r>
                  <a:rPr lang="en-US" altLang="ti-ET" sz="2400" dirty="0">
                    <a:cs typeface="Times New Roman" panose="02020603050405020304" pitchFamily="18" charset="0"/>
                  </a:rPr>
                  <a:t> has applications to financial analysis</a:t>
                </a:r>
              </a:p>
            </p:txBody>
          </p:sp>
        </mc:Choice>
        <mc:Fallback xmlns="">
          <p:sp>
            <p:nvSpPr>
              <p:cNvPr id="34819" name="Rectangle 3" descr="Rectangle: Click to edit Master text styles&#10;Second level&#10;Third level&#10;Fourth level&#10;Fifth level">
                <a:extLst>
                  <a:ext uri="{FF2B5EF4-FFF2-40B4-BE49-F238E27FC236}">
                    <a16:creationId xmlns:a16="http://schemas.microsoft.com/office/drawing/2014/main" id="{C81AEFCA-89A2-4844-802B-C833DE6E1C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37902" y="1343026"/>
                <a:ext cx="10944498" cy="5240654"/>
              </a:xfrm>
              <a:blipFill>
                <a:blip r:embed="rId2"/>
                <a:stretch>
                  <a:fillRect l="-891" r="-891"/>
                </a:stretch>
              </a:blipFill>
            </p:spPr>
            <p:txBody>
              <a:bodyPr/>
              <a:lstStyle/>
              <a:p>
                <a:r>
                  <a:rPr lang="ti-E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83692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4A71899C-B8B0-41E2-871C-7569A0E78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" y="381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1pPr>
            <a:lvl2pPr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2pPr>
            <a:lvl3pPr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3pPr>
            <a:lvl4pPr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4pPr>
            <a:lvl5pPr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ti-ET" dirty="0"/>
              <a:t>Prefix Averages (Quadratic)</a:t>
            </a:r>
          </a:p>
        </p:txBody>
      </p:sp>
      <p:sp>
        <p:nvSpPr>
          <p:cNvPr id="3174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7B8B418-5107-4DD5-AEDB-1CF7E0624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81099"/>
            <a:ext cx="10972800" cy="53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ti-ET" sz="2400" dirty="0">
                <a:latin typeface="+mn-lt"/>
              </a:rPr>
              <a:t>The following algorithm computes prefix averages</a:t>
            </a:r>
          </a:p>
        </p:txBody>
      </p:sp>
      <p:sp>
        <p:nvSpPr>
          <p:cNvPr id="31748" name="Rectangle 4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611A734C-635B-4FA1-B3FC-8836DA5D8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213" y="1757742"/>
            <a:ext cx="7314187" cy="383184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Algorithm</a:t>
            </a:r>
            <a:r>
              <a:rPr lang="en-US" altLang="ti-ET" sz="2400" dirty="0">
                <a:latin typeface="Consolas" panose="020B0609020204030204" pitchFamily="49" charset="0"/>
              </a:rPr>
              <a:t> </a:t>
            </a:r>
            <a:r>
              <a:rPr lang="en-US" altLang="ti-ET" sz="2400" b="1" i="1" dirty="0">
                <a:solidFill>
                  <a:schemeClr val="tx2"/>
                </a:solidFill>
                <a:latin typeface="Consolas" panose="020B0609020204030204" pitchFamily="49" charset="0"/>
              </a:rPr>
              <a:t>prefixAverages1</a:t>
            </a:r>
            <a:r>
              <a:rPr lang="en-US" altLang="ti-ET" sz="2400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altLang="ti-ET" sz="2400" b="1" i="1" dirty="0">
                <a:solidFill>
                  <a:schemeClr val="tx2"/>
                </a:solidFill>
                <a:latin typeface="Consolas" panose="020B0609020204030204" pitchFamily="49" charset="0"/>
              </a:rPr>
              <a:t>X, n</a:t>
            </a:r>
            <a:r>
              <a:rPr lang="en-US" altLang="ti-ET" sz="2400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b="1" dirty="0">
                <a:solidFill>
                  <a:schemeClr val="tx2"/>
                </a:solidFill>
                <a:latin typeface="Consolas" panose="020B0609020204030204" pitchFamily="49" charset="0"/>
              </a:rPr>
              <a:t>	</a:t>
            </a:r>
            <a:r>
              <a:rPr lang="en-US" altLang="ti-ET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Input</a:t>
            </a:r>
            <a:r>
              <a:rPr lang="en-US" altLang="ti-ET" sz="2400" dirty="0">
                <a:latin typeface="Consolas" panose="020B0609020204030204" pitchFamily="49" charset="0"/>
              </a:rPr>
              <a:t> </a:t>
            </a:r>
            <a:r>
              <a:rPr lang="en-US" altLang="ti-ET" sz="2400" dirty="0">
                <a:solidFill>
                  <a:schemeClr val="accent2"/>
                </a:solidFill>
                <a:latin typeface="Consolas" panose="020B0609020204030204" pitchFamily="49" charset="0"/>
              </a:rPr>
              <a:t>array </a:t>
            </a:r>
            <a:r>
              <a:rPr lang="en-US" altLang="ti-ET" sz="2400" b="1" i="1" dirty="0">
                <a:solidFill>
                  <a:schemeClr val="accent2"/>
                </a:solidFill>
                <a:latin typeface="Consolas" panose="020B0609020204030204" pitchFamily="49" charset="0"/>
              </a:rPr>
              <a:t>X</a:t>
            </a:r>
            <a:r>
              <a:rPr lang="en-US" altLang="ti-ET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of </a:t>
            </a:r>
            <a:r>
              <a:rPr lang="en-US" altLang="ti-ET" sz="2400" b="1" i="1" dirty="0">
                <a:solidFill>
                  <a:schemeClr val="accent2"/>
                </a:solidFill>
                <a:latin typeface="Consolas" panose="020B0609020204030204" pitchFamily="49" charset="0"/>
              </a:rPr>
              <a:t>n</a:t>
            </a:r>
            <a:r>
              <a:rPr lang="en-US" altLang="ti-ET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integers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b="1" dirty="0">
                <a:solidFill>
                  <a:schemeClr val="tx2"/>
                </a:solidFill>
                <a:latin typeface="Consolas" panose="020B0609020204030204" pitchFamily="49" charset="0"/>
              </a:rPr>
              <a:t>	</a:t>
            </a:r>
            <a:r>
              <a:rPr lang="en-US" altLang="ti-ET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Output</a:t>
            </a:r>
            <a:r>
              <a:rPr lang="en-US" altLang="ti-ET" sz="2400" dirty="0">
                <a:latin typeface="Consolas" panose="020B0609020204030204" pitchFamily="49" charset="0"/>
              </a:rPr>
              <a:t> </a:t>
            </a:r>
            <a:r>
              <a:rPr lang="en-US" altLang="ti-ET" sz="2400" dirty="0">
                <a:solidFill>
                  <a:schemeClr val="accent2"/>
                </a:solidFill>
                <a:latin typeface="Consolas" panose="020B0609020204030204" pitchFamily="49" charset="0"/>
              </a:rPr>
              <a:t>array </a:t>
            </a:r>
            <a:r>
              <a:rPr lang="en-US" altLang="ti-ET" sz="2400" b="1" i="1" dirty="0">
                <a:solidFill>
                  <a:schemeClr val="accent2"/>
                </a:solidFill>
                <a:latin typeface="Consolas" panose="020B0609020204030204" pitchFamily="49" charset="0"/>
              </a:rPr>
              <a:t>A</a:t>
            </a:r>
            <a:r>
              <a:rPr lang="en-US" altLang="ti-ET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of prefix averages of </a:t>
            </a:r>
            <a:r>
              <a:rPr lang="en-US" altLang="ti-ET" sz="2400" b="1" i="1" dirty="0">
                <a:solidFill>
                  <a:schemeClr val="accent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X</a:t>
            </a:r>
            <a:endParaRPr lang="en-US" altLang="ti-ET" sz="2400" dirty="0">
              <a:solidFill>
                <a:schemeClr val="accent2"/>
              </a:solidFill>
              <a:latin typeface="Consolas" panose="020B0609020204030204" pitchFamily="49" charset="0"/>
              <a:sym typeface="Symbol" panose="05050102010706020507" pitchFamily="18" charset="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dirty="0">
                <a:solidFill>
                  <a:schemeClr val="accent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	</a:t>
            </a:r>
            <a:r>
              <a:rPr lang="en-US" altLang="ti-ET" sz="2400" dirty="0">
                <a:latin typeface="Consolas" panose="020B0609020204030204" pitchFamily="49" charset="0"/>
              </a:rPr>
              <a:t> </a:t>
            </a:r>
            <a:r>
              <a:rPr lang="en-US" altLang="ti-ET" sz="2400" b="1" i="1" dirty="0">
                <a:solidFill>
                  <a:schemeClr val="accent2"/>
                </a:solidFill>
                <a:latin typeface="Consolas" panose="020B0609020204030204" pitchFamily="49" charset="0"/>
              </a:rPr>
              <a:t>A</a:t>
            </a:r>
            <a:r>
              <a:rPr lang="en-US" altLang="ti-ET" sz="24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altLang="ti-ET" sz="2400" dirty="0">
                <a:solidFill>
                  <a:srgbClr val="00000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 </a:t>
            </a:r>
            <a:r>
              <a:rPr lang="en-US" altLang="ti-ET" sz="2400" dirty="0">
                <a:solidFill>
                  <a:schemeClr val="accent2"/>
                </a:solidFill>
                <a:latin typeface="Consolas" panose="020B0609020204030204" pitchFamily="49" charset="0"/>
              </a:rPr>
              <a:t>new array of </a:t>
            </a:r>
            <a:r>
              <a:rPr lang="en-US" altLang="ti-ET" sz="2400" b="1" i="1" dirty="0">
                <a:solidFill>
                  <a:schemeClr val="accent2"/>
                </a:solidFill>
                <a:latin typeface="Consolas" panose="020B0609020204030204" pitchFamily="49" charset="0"/>
              </a:rPr>
              <a:t>n</a:t>
            </a:r>
            <a:r>
              <a:rPr lang="en-US" altLang="ti-ET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integers	</a:t>
            </a:r>
            <a:endParaRPr lang="en-US" altLang="ti-ET" sz="2400" b="1" i="1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dirty="0">
                <a:latin typeface="Consolas" panose="020B0609020204030204" pitchFamily="49" charset="0"/>
              </a:rPr>
              <a:t>	</a:t>
            </a:r>
            <a:r>
              <a:rPr lang="en-US" altLang="ti-ET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ti-ET" sz="2400" dirty="0">
                <a:latin typeface="Consolas" panose="020B0609020204030204" pitchFamily="49" charset="0"/>
              </a:rPr>
              <a:t> </a:t>
            </a:r>
            <a:r>
              <a:rPr lang="en-US" altLang="ti-ET" sz="2400" b="1" i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i</a:t>
            </a:r>
            <a:r>
              <a:rPr lang="en-US" altLang="ti-ET" sz="24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altLang="ti-ET" sz="2400" dirty="0">
                <a:solidFill>
                  <a:srgbClr val="00000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</a:t>
            </a:r>
            <a:r>
              <a:rPr lang="en-US" altLang="ti-ET" sz="2400" dirty="0">
                <a:solidFill>
                  <a:schemeClr val="tx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ti-ET" sz="2400" dirty="0">
                <a:solidFill>
                  <a:schemeClr val="accent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0</a:t>
            </a:r>
            <a:r>
              <a:rPr lang="en-US" altLang="ti-ET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ti-ET" sz="2400" b="1" dirty="0">
                <a:solidFill>
                  <a:srgbClr val="00000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to</a:t>
            </a:r>
            <a:r>
              <a:rPr lang="en-US" altLang="ti-ET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ti-ET" sz="2400" b="1" i="1" dirty="0">
                <a:solidFill>
                  <a:schemeClr val="accent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n</a:t>
            </a:r>
            <a:r>
              <a:rPr lang="en-US" altLang="ti-ET" sz="2400" dirty="0">
                <a:solidFill>
                  <a:schemeClr val="accent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  1</a:t>
            </a:r>
            <a:r>
              <a:rPr lang="en-US" altLang="ti-ET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ti-ET" sz="2400" b="1" dirty="0">
                <a:solidFill>
                  <a:srgbClr val="00000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do		</a:t>
            </a:r>
            <a:endParaRPr lang="en-US" altLang="ti-ET" sz="2400" b="1" i="1" dirty="0">
              <a:latin typeface="Consolas" panose="020B0609020204030204" pitchFamily="49" charset="0"/>
              <a:sym typeface="Symbol" panose="05050102010706020507" pitchFamily="18" charset="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dirty="0">
                <a:latin typeface="Consolas" panose="020B0609020204030204" pitchFamily="49" charset="0"/>
                <a:sym typeface="Symbol" panose="05050102010706020507" pitchFamily="18" charset="2"/>
              </a:rPr>
              <a:t>		</a:t>
            </a:r>
            <a:r>
              <a:rPr lang="en-US" altLang="ti-ET" sz="2400" b="1" i="1" dirty="0">
                <a:solidFill>
                  <a:schemeClr val="accent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s</a:t>
            </a:r>
            <a:r>
              <a:rPr lang="en-US" altLang="ti-ET" sz="2400" dirty="0">
                <a:solidFill>
                  <a:schemeClr val="tx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ti-ET" sz="2400" dirty="0">
                <a:solidFill>
                  <a:srgbClr val="00000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</a:t>
            </a:r>
            <a:r>
              <a:rPr lang="en-US" altLang="ti-ET" sz="2400" dirty="0">
                <a:solidFill>
                  <a:schemeClr val="accent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ti-ET" sz="2400" b="1" i="1" dirty="0">
                <a:solidFill>
                  <a:schemeClr val="accent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X</a:t>
            </a:r>
            <a:r>
              <a:rPr lang="en-US" altLang="ti-ET" sz="2400" dirty="0">
                <a:solidFill>
                  <a:schemeClr val="accent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[0] 			</a:t>
            </a:r>
            <a:r>
              <a:rPr lang="en-US" altLang="ti-ET" sz="2400" dirty="0">
                <a:solidFill>
                  <a:schemeClr val="accent2"/>
                </a:solidFill>
                <a:latin typeface="Consolas" panose="020B0609020204030204" pitchFamily="49" charset="0"/>
              </a:rPr>
              <a:t>	</a:t>
            </a:r>
            <a:endParaRPr lang="en-US" altLang="ti-ET" sz="2400" dirty="0">
              <a:solidFill>
                <a:schemeClr val="accent2"/>
              </a:solidFill>
              <a:latin typeface="Consolas" panose="020B0609020204030204" pitchFamily="49" charset="0"/>
              <a:sym typeface="Symbol" panose="05050102010706020507" pitchFamily="18" charset="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dirty="0">
                <a:latin typeface="Consolas" panose="020B0609020204030204" pitchFamily="49" charset="0"/>
              </a:rPr>
              <a:t>		</a:t>
            </a:r>
            <a:r>
              <a:rPr lang="en-US" altLang="ti-ET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ti-ET" sz="2400" dirty="0">
                <a:latin typeface="Consolas" panose="020B0609020204030204" pitchFamily="49" charset="0"/>
              </a:rPr>
              <a:t> </a:t>
            </a:r>
            <a:r>
              <a:rPr lang="en-US" altLang="ti-ET" sz="2400" b="1" i="1" dirty="0">
                <a:solidFill>
                  <a:schemeClr val="accent2"/>
                </a:solidFill>
                <a:latin typeface="Consolas" panose="020B0609020204030204" pitchFamily="49" charset="0"/>
              </a:rPr>
              <a:t>j</a:t>
            </a:r>
            <a:r>
              <a:rPr lang="en-US" altLang="ti-ET" sz="24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altLang="ti-ET" sz="2400" dirty="0">
                <a:solidFill>
                  <a:srgbClr val="00000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</a:t>
            </a:r>
            <a:r>
              <a:rPr lang="en-US" altLang="ti-ET" sz="2400" dirty="0">
                <a:solidFill>
                  <a:schemeClr val="tx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ti-ET" sz="2400" dirty="0">
                <a:solidFill>
                  <a:schemeClr val="accent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1</a:t>
            </a:r>
            <a:r>
              <a:rPr lang="en-US" altLang="ti-ET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ti-ET" sz="2400" b="1" dirty="0">
                <a:solidFill>
                  <a:srgbClr val="00000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to</a:t>
            </a:r>
            <a:r>
              <a:rPr lang="en-US" altLang="ti-ET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ti-ET" sz="2400" b="1" i="1" dirty="0" err="1">
                <a:solidFill>
                  <a:schemeClr val="accent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i</a:t>
            </a:r>
            <a:r>
              <a:rPr lang="en-US" altLang="ti-ET" sz="2400" dirty="0">
                <a:solidFill>
                  <a:schemeClr val="accent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ti-ET" sz="2400" b="1" dirty="0">
                <a:solidFill>
                  <a:srgbClr val="00000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do		</a:t>
            </a:r>
            <a:endParaRPr lang="en-US" altLang="ti-ET" sz="2400" b="1" i="1" dirty="0">
              <a:latin typeface="Consolas" panose="020B0609020204030204" pitchFamily="49" charset="0"/>
              <a:sym typeface="Symbol" panose="05050102010706020507" pitchFamily="18" charset="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dirty="0">
                <a:latin typeface="Consolas" panose="020B0609020204030204" pitchFamily="49" charset="0"/>
                <a:sym typeface="Symbol" panose="05050102010706020507" pitchFamily="18" charset="2"/>
              </a:rPr>
              <a:t>			</a:t>
            </a:r>
            <a:r>
              <a:rPr lang="en-US" altLang="ti-ET" sz="2400" b="1" i="1" dirty="0">
                <a:solidFill>
                  <a:schemeClr val="accent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s</a:t>
            </a:r>
            <a:r>
              <a:rPr lang="en-US" altLang="ti-ET" sz="2400" dirty="0">
                <a:solidFill>
                  <a:schemeClr val="tx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ti-ET" sz="2400" dirty="0">
                <a:solidFill>
                  <a:srgbClr val="00000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</a:t>
            </a:r>
            <a:r>
              <a:rPr lang="en-US" altLang="ti-ET" sz="2400" dirty="0">
                <a:solidFill>
                  <a:schemeClr val="accent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ti-ET" sz="2400" b="1" i="1" dirty="0">
                <a:solidFill>
                  <a:schemeClr val="accent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s</a:t>
            </a:r>
            <a:r>
              <a:rPr lang="en-US" altLang="ti-ET" sz="2400" dirty="0">
                <a:solidFill>
                  <a:schemeClr val="accent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 + </a:t>
            </a:r>
            <a:r>
              <a:rPr lang="en-US" altLang="ti-ET" sz="2400" b="1" i="1" dirty="0">
                <a:solidFill>
                  <a:schemeClr val="accent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X</a:t>
            </a:r>
            <a:r>
              <a:rPr lang="en-US" altLang="ti-ET" sz="2400" dirty="0">
                <a:solidFill>
                  <a:schemeClr val="accent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[</a:t>
            </a:r>
            <a:r>
              <a:rPr lang="en-US" altLang="ti-ET" sz="2400" b="1" i="1" dirty="0">
                <a:solidFill>
                  <a:schemeClr val="accent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j</a:t>
            </a:r>
            <a:r>
              <a:rPr lang="en-US" altLang="ti-ET" sz="2400" dirty="0">
                <a:solidFill>
                  <a:schemeClr val="accent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]	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dirty="0">
                <a:latin typeface="Consolas" panose="020B0609020204030204" pitchFamily="49" charset="0"/>
                <a:sym typeface="Symbol" panose="05050102010706020507" pitchFamily="18" charset="2"/>
              </a:rPr>
              <a:t>		</a:t>
            </a:r>
            <a:r>
              <a:rPr lang="en-US" altLang="ti-ET" sz="2400" b="1" i="1" dirty="0">
                <a:solidFill>
                  <a:schemeClr val="accent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A</a:t>
            </a:r>
            <a:r>
              <a:rPr lang="en-US" altLang="ti-ET" sz="2400" dirty="0">
                <a:solidFill>
                  <a:schemeClr val="accent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[</a:t>
            </a:r>
            <a:r>
              <a:rPr lang="en-US" altLang="ti-ET" sz="2400" b="1" i="1" dirty="0" err="1">
                <a:solidFill>
                  <a:schemeClr val="accent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i</a:t>
            </a:r>
            <a:r>
              <a:rPr lang="en-US" altLang="ti-ET" sz="2400" dirty="0">
                <a:solidFill>
                  <a:schemeClr val="accent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]</a:t>
            </a:r>
            <a:r>
              <a:rPr lang="en-US" altLang="ti-ET" sz="2400" dirty="0">
                <a:solidFill>
                  <a:schemeClr val="tx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ti-ET" sz="2400" dirty="0">
                <a:solidFill>
                  <a:srgbClr val="00000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</a:t>
            </a:r>
            <a:r>
              <a:rPr lang="en-US" altLang="ti-ET" sz="2400" dirty="0">
                <a:solidFill>
                  <a:schemeClr val="accent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ti-ET" sz="2400" b="1" i="1" dirty="0">
                <a:solidFill>
                  <a:schemeClr val="accent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s</a:t>
            </a:r>
            <a:r>
              <a:rPr lang="en-US" altLang="ti-ET" sz="2400" dirty="0">
                <a:solidFill>
                  <a:schemeClr val="accent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 / </a:t>
            </a:r>
            <a:r>
              <a:rPr lang="en-US" altLang="ti-ET" sz="2400" dirty="0">
                <a:solidFill>
                  <a:schemeClr val="accent2"/>
                </a:solidFill>
                <a:latin typeface="Consolas" panose="020B0609020204030204" pitchFamily="49" charset="0"/>
              </a:rPr>
              <a:t>(</a:t>
            </a:r>
            <a:r>
              <a:rPr lang="en-US" altLang="ti-ET" sz="2400" b="1" i="1" dirty="0" err="1">
                <a:solidFill>
                  <a:schemeClr val="accent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i</a:t>
            </a:r>
            <a:r>
              <a:rPr lang="en-US" altLang="ti-ET" sz="2400" dirty="0">
                <a:solidFill>
                  <a:schemeClr val="accent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 + 1</a:t>
            </a:r>
            <a:r>
              <a:rPr lang="en-US" altLang="ti-ET" sz="2400" dirty="0">
                <a:solidFill>
                  <a:schemeClr val="accent2"/>
                </a:solidFill>
                <a:latin typeface="Consolas" panose="020B0609020204030204" pitchFamily="49" charset="0"/>
              </a:rPr>
              <a:t>)</a:t>
            </a:r>
            <a:r>
              <a:rPr lang="en-US" altLang="ti-ET" sz="2400" dirty="0">
                <a:solidFill>
                  <a:schemeClr val="accent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 	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b="1" dirty="0">
                <a:solidFill>
                  <a:srgbClr val="00000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	return</a:t>
            </a:r>
            <a:r>
              <a:rPr lang="en-US" altLang="ti-ET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ti-ET" sz="2400" b="1" i="1" dirty="0">
                <a:solidFill>
                  <a:schemeClr val="accent2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A 		</a:t>
            </a:r>
            <a:endParaRPr lang="en-US" altLang="ti-ET" sz="2400" dirty="0">
              <a:latin typeface="Consolas" panose="020B0609020204030204" pitchFamily="49" charset="0"/>
              <a:sym typeface="Symbol" panose="05050102010706020507" pitchFamily="18" charset="2"/>
            </a:endParaRPr>
          </a:p>
        </p:txBody>
      </p:sp>
      <p:sp>
        <p:nvSpPr>
          <p:cNvPr id="5" name="Rectangle 4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A3982FB8-D696-466D-A207-B5E6AB6BE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96" y="2552099"/>
            <a:ext cx="3385832" cy="303749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#operations</a:t>
            </a:r>
            <a:endParaRPr lang="en-US" altLang="ti-ET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endParaRPr lang="en-US" altLang="ti-ET" sz="2400" b="1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endParaRPr lang="en-US" altLang="ti-ET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+ 2 + …+ (</a:t>
            </a:r>
            <a:r>
              <a:rPr lang="en-US" altLang="ti-ET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 1)</a:t>
            </a:r>
            <a:endParaRPr lang="en-US" altLang="ti-ET" sz="2400" b="1" i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+ 2 + …+ (</a:t>
            </a:r>
            <a:r>
              <a:rPr lang="en-US" altLang="ti-ET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 1)</a:t>
            </a:r>
            <a:endParaRPr lang="en-US" altLang="ti-ET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endParaRPr lang="en-US" altLang="ti-ET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F8CDD6D-267E-481A-858D-AF7A02C0C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214" y="5756331"/>
            <a:ext cx="7314186" cy="53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indent="0">
              <a:buNone/>
            </a:pPr>
            <a:r>
              <a:rPr lang="en-US" altLang="ti-ET" sz="2400" dirty="0"/>
              <a:t>The running time of </a:t>
            </a:r>
            <a:r>
              <a:rPr lang="en-US" altLang="ti-ET" sz="2400" b="1" i="1" dirty="0">
                <a:latin typeface="Times New Roman" panose="02020603050405020304" pitchFamily="18" charset="0"/>
              </a:rPr>
              <a:t>prefixAverages1 </a:t>
            </a:r>
            <a:r>
              <a:rPr lang="en-US" altLang="ti-ET" sz="2400" dirty="0"/>
              <a:t>is </a:t>
            </a:r>
            <a:r>
              <a:rPr lang="en-US" altLang="ti-ET" sz="2400" b="1" i="1" dirty="0">
                <a:latin typeface="Times New Roman" panose="02020603050405020304" pitchFamily="18" charset="0"/>
              </a:rPr>
              <a:t>O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ti-ET" sz="2400" b="1" i="1" baseline="30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lang="en-US" altLang="ti-ET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E34A78-0C4E-4A52-8D1B-175175FEBDA5}"/>
                  </a:ext>
                </a:extLst>
              </p:cNvPr>
              <p:cNvSpPr txBox="1"/>
              <p:nvPr/>
            </p:nvSpPr>
            <p:spPr>
              <a:xfrm>
                <a:off x="798300" y="5646684"/>
                <a:ext cx="3385832" cy="7934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altLang="ti-ET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altLang="ti-ET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𝒏</m:t>
                          </m:r>
                          <m:r>
                            <a:rPr lang="en-US" altLang="ti-ET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a:rPr lang="en-US" altLang="ti-ET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𝒏</m:t>
                          </m:r>
                          <m:r>
                            <a:rPr lang="en-US" altLang="ti-ET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+</m:t>
                          </m:r>
                          <m:r>
                            <a:rPr lang="en-US" altLang="ti-ET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𝟏</m:t>
                          </m:r>
                          <m:r>
                            <a:rPr lang="en-US" altLang="ti-ET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)</m:t>
                          </m:r>
                        </m:num>
                        <m:den>
                          <m:r>
                            <a:rPr lang="en-US" altLang="ti-ET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𝟐</m:t>
                          </m:r>
                        </m:den>
                      </m:f>
                      <m:r>
                        <a:rPr lang="en-US" altLang="ti-ET" sz="24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pt-BR" altLang="ti-ET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altLang="ti-ET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𝒏</m:t>
                          </m:r>
                          <m:r>
                            <a:rPr lang="en-US" altLang="ti-ET" sz="2400" b="1" i="1" baseline="300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𝟐</m:t>
                          </m:r>
                          <m:r>
                            <a:rPr lang="en-US" altLang="ti-ET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+</m:t>
                          </m:r>
                          <m:r>
                            <a:rPr lang="en-US" altLang="ti-ET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𝒏</m:t>
                          </m:r>
                        </m:num>
                        <m:den>
                          <m:r>
                            <a:rPr lang="en-US" altLang="ti-ET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ti-ET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E34A78-0C4E-4A52-8D1B-175175FEB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00" y="5646684"/>
                <a:ext cx="3385832" cy="793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ti-E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610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05DB6D45-8A88-45ED-9FA4-4D243288F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04" y="40729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1pPr>
            <a:lvl2pPr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2pPr>
            <a:lvl3pPr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3pPr>
            <a:lvl4pPr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4pPr>
            <a:lvl5pPr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ti-ET" dirty="0"/>
              <a:t>Prefix Averages (Linear)</a:t>
            </a:r>
          </a:p>
        </p:txBody>
      </p:sp>
      <p:sp>
        <p:nvSpPr>
          <p:cNvPr id="3379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74E8E3E3-9D61-4928-B773-FAA28590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04" y="1292773"/>
            <a:ext cx="108585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ti-ET" sz="2400" dirty="0">
                <a:latin typeface="+mn-lt"/>
              </a:rPr>
              <a:t>The following algorithm computes prefix averages in linear time by keeping a running sum</a:t>
            </a:r>
            <a:endParaRPr lang="en-US" altLang="ti-ET" sz="2400" b="1" i="1" dirty="0">
              <a:latin typeface="+mn-lt"/>
              <a:sym typeface="Symbol" panose="05050102010706020507" pitchFamily="18" charset="2"/>
            </a:endParaRPr>
          </a:p>
        </p:txBody>
      </p:sp>
      <p:sp>
        <p:nvSpPr>
          <p:cNvPr id="33796" name="Rectangle 4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008C59A-70B5-41A6-80DB-5702E403B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506" y="2136227"/>
            <a:ext cx="7335398" cy="342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Algorithm</a:t>
            </a:r>
            <a:r>
              <a:rPr lang="en-US" altLang="ti-ET" sz="2400" dirty="0">
                <a:latin typeface="Times New Roman" panose="02020603050405020304" pitchFamily="18" charset="0"/>
              </a:rPr>
              <a:t> </a:t>
            </a:r>
            <a:r>
              <a:rPr lang="en-US" altLang="ti-ET" sz="24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prefixAverages2</a:t>
            </a:r>
            <a:r>
              <a:rPr lang="en-US" altLang="ti-ET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lang="en-US" altLang="ti-ET" sz="24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X, n</a:t>
            </a:r>
            <a:r>
              <a:rPr lang="en-US" altLang="ti-ET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	</a:t>
            </a:r>
            <a:r>
              <a:rPr lang="en-US" altLang="ti-ET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Input</a:t>
            </a:r>
            <a:r>
              <a:rPr lang="en-US" altLang="ti-ET" sz="2400" dirty="0">
                <a:latin typeface="Times New Roman" panose="02020603050405020304" pitchFamily="18" charset="0"/>
              </a:rPr>
              <a:t> </a:t>
            </a:r>
            <a:r>
              <a:rPr lang="en-US" altLang="ti-ET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array </a:t>
            </a:r>
            <a:r>
              <a:rPr lang="en-US" altLang="ti-ET" sz="2400" b="1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X</a:t>
            </a:r>
            <a:r>
              <a:rPr lang="en-US" altLang="ti-ET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 of </a:t>
            </a:r>
            <a:r>
              <a:rPr lang="en-US" altLang="ti-ET" sz="2400" b="1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en-US" altLang="ti-ET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 integers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	</a:t>
            </a:r>
            <a:r>
              <a:rPr lang="en-US" altLang="ti-ET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Output</a:t>
            </a:r>
            <a:r>
              <a:rPr lang="en-US" altLang="ti-ET" sz="2400" dirty="0">
                <a:latin typeface="Times New Roman" panose="02020603050405020304" pitchFamily="18" charset="0"/>
              </a:rPr>
              <a:t> </a:t>
            </a:r>
            <a:r>
              <a:rPr lang="en-US" altLang="ti-ET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array </a:t>
            </a:r>
            <a:r>
              <a:rPr lang="en-US" altLang="ti-ET" sz="2400" b="1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A</a:t>
            </a:r>
            <a:r>
              <a:rPr lang="en-US" altLang="ti-ET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 of prefix averages of </a:t>
            </a:r>
            <a:r>
              <a:rPr lang="en-US" altLang="ti-ET" sz="24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 </a:t>
            </a:r>
            <a:endParaRPr lang="en-US" altLang="ti-ET" sz="2000" dirty="0">
              <a:sym typeface="Symbol" panose="05050102010706020507" pitchFamily="18" charset="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</a:t>
            </a:r>
            <a:r>
              <a:rPr lang="en-US" altLang="ti-ET" sz="2400" b="1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A</a:t>
            </a:r>
            <a:r>
              <a:rPr lang="en-US" altLang="ti-ET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ti-ET" sz="2400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 </a:t>
            </a:r>
            <a:r>
              <a:rPr lang="en-US" altLang="ti-ET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new array of </a:t>
            </a:r>
            <a:r>
              <a:rPr lang="en-US" altLang="ti-ET" sz="2400" b="1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en-US" altLang="ti-ET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 integers </a:t>
            </a:r>
            <a:endParaRPr lang="en-US" altLang="ti-ET" sz="2400" b="1" i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	</a:t>
            </a:r>
            <a:r>
              <a:rPr lang="en-US" altLang="ti-ET" sz="24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ti-ET" sz="24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ti-ET" sz="2400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ti-ET" sz="2400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0 			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dirty="0">
                <a:latin typeface="Times New Roman" panose="02020603050405020304" pitchFamily="18" charset="0"/>
              </a:rPr>
              <a:t>	</a:t>
            </a:r>
            <a:r>
              <a:rPr lang="en-US" altLang="ti-ET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for</a:t>
            </a:r>
            <a:r>
              <a:rPr lang="en-US" altLang="ti-ET" sz="2400" dirty="0">
                <a:latin typeface="Times New Roman" panose="02020603050405020304" pitchFamily="18" charset="0"/>
              </a:rPr>
              <a:t> </a:t>
            </a:r>
            <a:r>
              <a:rPr lang="en-US" altLang="ti-ET" sz="2400" b="1" i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i</a:t>
            </a:r>
            <a:r>
              <a:rPr lang="en-US" altLang="ti-ET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ti-ET" sz="2400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ti-ET" sz="24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ti-ET" sz="2400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ti-ET" sz="24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to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ti-ET" sz="24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ti-ET" sz="2400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ti-ET" sz="2400" dirty="0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</a:t>
            </a:r>
            <a:r>
              <a:rPr lang="en-US" altLang="ti-ET" sz="2400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1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ti-ET" sz="24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do	 </a:t>
            </a:r>
            <a:endParaRPr lang="en-US" altLang="ti-ET" sz="2400" b="1" i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		</a:t>
            </a:r>
            <a:r>
              <a:rPr lang="en-US" altLang="ti-ET" sz="24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ti-ET" sz="24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ti-ET" sz="2400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ti-ET" sz="2400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ti-ET" sz="24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ti-ET" sz="2400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ti-ET" sz="2400" dirty="0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+</a:t>
            </a:r>
            <a:r>
              <a:rPr lang="en-US" altLang="ti-ET" sz="2400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ti-ET" sz="24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ti-ET" sz="2400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ti-ET" sz="2400" b="1" i="1" dirty="0" err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ti-ET" sz="2400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]		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en-US" altLang="ti-ET" sz="2400" dirty="0">
              <a:solidFill>
                <a:schemeClr val="accent2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		</a:t>
            </a:r>
            <a:r>
              <a:rPr lang="en-US" altLang="ti-ET" sz="24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ti-ET" sz="2400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ti-ET" sz="2400" b="1" i="1" dirty="0" err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ti-ET" sz="2400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]</a:t>
            </a:r>
            <a:r>
              <a:rPr lang="en-US" altLang="ti-ET" sz="24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ti-ET" sz="2400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ti-ET" sz="2400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ti-ET" sz="24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ti-ET" sz="2400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ti-ET" sz="2400" dirty="0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/</a:t>
            </a:r>
            <a:r>
              <a:rPr lang="en-US" altLang="ti-ET" sz="2400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ti-ET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altLang="ti-ET" sz="2400" b="1" i="1" dirty="0" err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ti-ET" sz="2400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ti-ET" sz="2400" dirty="0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+</a:t>
            </a:r>
            <a:r>
              <a:rPr lang="en-US" altLang="ti-ET" sz="2400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1</a:t>
            </a:r>
            <a:r>
              <a:rPr lang="en-US" altLang="ti-ET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  <a:endParaRPr lang="en-US" altLang="ti-ET" sz="2400" dirty="0">
              <a:solidFill>
                <a:schemeClr val="accent2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return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ti-ET" sz="24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 	</a:t>
            </a:r>
            <a:endParaRPr lang="en-US" altLang="ti-ET" sz="24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3797" name="Rectangle 5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788BE89-E5D8-4623-A608-DA835F2E1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5866723"/>
            <a:ext cx="6622831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ti-ET" sz="2400" dirty="0"/>
              <a:t>Algorithm </a:t>
            </a:r>
            <a:r>
              <a:rPr lang="en-US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prefixAverages2 </a:t>
            </a:r>
            <a:r>
              <a:rPr lang="en-US" altLang="ti-ET" sz="2400" dirty="0"/>
              <a:t>runs in </a:t>
            </a:r>
            <a:r>
              <a:rPr lang="en-US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ti-ET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ti-ET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) </a:t>
            </a:r>
            <a:r>
              <a:rPr lang="en-US" altLang="ti-ET" sz="2400" dirty="0"/>
              <a:t>time </a:t>
            </a:r>
          </a:p>
        </p:txBody>
      </p:sp>
      <p:sp>
        <p:nvSpPr>
          <p:cNvPr id="6" name="Rectangle 5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D02670AD-AEEB-4BF4-B849-F49258F6F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1869" y="2873266"/>
            <a:ext cx="3339207" cy="267094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#operations</a:t>
            </a:r>
            <a:endParaRPr lang="en-US" altLang="ti-ET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endParaRPr lang="en-US" altLang="ti-ET" sz="2400" b="1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endParaRPr lang="en-US" altLang="ti-ET" sz="2400" b="1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endParaRPr lang="en-US" altLang="ti-ET" sz="2400" b="1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i-ET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C2CD64-4EC3-4096-8B8F-60129D2BC039}"/>
                  </a:ext>
                </a:extLst>
              </p:cNvPr>
              <p:cNvSpPr txBox="1"/>
              <p:nvPr/>
            </p:nvSpPr>
            <p:spPr>
              <a:xfrm>
                <a:off x="8421869" y="5587517"/>
                <a:ext cx="3339208" cy="7694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ti-ET" sz="2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ti-ET" sz="2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𝒏</m:t>
                      </m:r>
                      <m:r>
                        <a:rPr lang="en-US" altLang="ti-ET" sz="2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r>
                        <a:rPr lang="en-US" altLang="ti-ET" sz="2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𝟏</m:t>
                      </m:r>
                      <m:r>
                        <a:rPr lang="en-US" altLang="ti-ET" sz="2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r>
                        <a:rPr lang="en-US" altLang="ti-ET" sz="2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𝒏</m:t>
                      </m:r>
                      <m:r>
                        <a:rPr lang="en-US" altLang="ti-ET" sz="2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r>
                        <a:rPr lang="en-US" altLang="ti-ET" sz="2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𝒏</m:t>
                      </m:r>
                      <m:r>
                        <a:rPr lang="en-US" altLang="ti-ET" sz="2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r>
                        <a:rPr lang="en-US" altLang="ti-ET" sz="2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𝒏</m:t>
                      </m:r>
                      <m:r>
                        <a:rPr lang="en-US" altLang="ti-ET" sz="2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r>
                        <a:rPr lang="en-US" altLang="ti-ET" sz="2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𝟏</m:t>
                      </m:r>
                    </m:oMath>
                  </m:oMathPara>
                </a14:m>
                <a:endParaRPr lang="en-US" altLang="ti-ET" sz="2200" b="1" dirty="0"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ti-ET" sz="2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ti-ET" sz="2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𝟒</m:t>
                      </m:r>
                      <m:r>
                        <a:rPr lang="en-US" altLang="ti-ET" sz="2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𝒏</m:t>
                      </m:r>
                      <m:r>
                        <a:rPr lang="en-US" altLang="ti-ET" sz="2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r>
                        <a:rPr lang="en-US" altLang="ti-ET" sz="2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𝟒</m:t>
                      </m:r>
                    </m:oMath>
                  </m:oMathPara>
                </a14:m>
                <a:endParaRPr lang="ti-ET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C2CD64-4EC3-4096-8B8F-60129D2BC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869" y="5587517"/>
                <a:ext cx="3339208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ti-E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74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/>
      <p:bldP spid="6" grpId="0" animBg="1"/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079B1C9C-6471-4AA1-8B32-9285CFFE2F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6869" y="0"/>
            <a:ext cx="10981508" cy="1295400"/>
          </a:xfrm>
        </p:spPr>
        <p:txBody>
          <a:bodyPr>
            <a:normAutofit/>
          </a:bodyPr>
          <a:lstStyle/>
          <a:p>
            <a:r>
              <a:rPr lang="en-US" altLang="ti-ET" sz="4400" b="1" dirty="0"/>
              <a:t>Intuition for Asymptotic Notation</a:t>
            </a:r>
          </a:p>
        </p:txBody>
      </p:sp>
      <p:sp>
        <p:nvSpPr>
          <p:cNvPr id="47108" name="Rectangle 4">
            <a:extLst>
              <a:ext uri="{FF2B5EF4-FFF2-40B4-BE49-F238E27FC236}">
                <a16:creationId xmlns:a16="http://schemas.microsoft.com/office/drawing/2014/main" id="{BB2BC1B3-344F-416E-8FD3-7A80B73AD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68" y="1728651"/>
            <a:ext cx="11066041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en-US" sz="2400" b="1" dirty="0">
                <a:latin typeface="+mn-lt"/>
              </a:rPr>
              <a:t>	</a:t>
            </a:r>
            <a:r>
              <a:rPr lang="en-US" altLang="en-US" sz="2400" b="1" dirty="0">
                <a:solidFill>
                  <a:schemeClr val="tx2"/>
                </a:solidFill>
                <a:latin typeface="+mn-lt"/>
              </a:rPr>
              <a:t>Big-Oh</a:t>
            </a:r>
            <a:endParaRPr lang="en-US" altLang="en-US" sz="2400" b="1" dirty="0">
              <a:latin typeface="+mn-l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>
                <a:latin typeface="+mn-lt"/>
              </a:rPr>
              <a:t>f(n) is </a:t>
            </a:r>
            <a:r>
              <a:rPr lang="en-US" altLang="en-US" sz="2400" dirty="0">
                <a:latin typeface="+mn-lt"/>
                <a:sym typeface="Symbol" panose="05050102010706020507" pitchFamily="18" charset="2"/>
              </a:rPr>
              <a:t>O(g(n)) if f(n) is asymptotically </a:t>
            </a:r>
            <a:r>
              <a:rPr lang="en-US" altLang="en-US" sz="2400" b="1" dirty="0">
                <a:latin typeface="+mn-lt"/>
                <a:sym typeface="Symbol" panose="05050102010706020507" pitchFamily="18" charset="2"/>
              </a:rPr>
              <a:t>less than or equal</a:t>
            </a:r>
            <a:r>
              <a:rPr lang="en-US" altLang="en-US" sz="2400" dirty="0">
                <a:latin typeface="+mn-lt"/>
                <a:sym typeface="Symbol" panose="05050102010706020507" pitchFamily="18" charset="2"/>
              </a:rPr>
              <a:t> to g(n)</a:t>
            </a:r>
            <a:endParaRPr lang="en-US" altLang="en-US" sz="2400" b="1" dirty="0">
              <a:latin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en-US" sz="2400" b="1" dirty="0">
                <a:latin typeface="+mn-lt"/>
              </a:rPr>
              <a:t>	</a:t>
            </a:r>
            <a:r>
              <a:rPr lang="en-US" altLang="en-US" sz="2400" b="1" dirty="0">
                <a:solidFill>
                  <a:schemeClr val="tx2"/>
                </a:solidFill>
                <a:latin typeface="+mn-lt"/>
              </a:rPr>
              <a:t>big-Omega</a:t>
            </a:r>
            <a:endParaRPr lang="en-US" altLang="en-US" sz="2400" b="1" dirty="0">
              <a:latin typeface="+mn-l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>
                <a:latin typeface="+mn-lt"/>
              </a:rPr>
              <a:t>f(n) is </a:t>
            </a:r>
            <a:r>
              <a:rPr lang="en-US" altLang="en-US" sz="2400" dirty="0">
                <a:latin typeface="+mn-lt"/>
                <a:sym typeface="Symbol" panose="05050102010706020507" pitchFamily="18" charset="2"/>
              </a:rPr>
              <a:t>(g(n)) if f(n) is asymptotically </a:t>
            </a:r>
            <a:r>
              <a:rPr lang="en-US" altLang="en-US" sz="2400" b="1" dirty="0">
                <a:latin typeface="+mn-lt"/>
                <a:sym typeface="Symbol" panose="05050102010706020507" pitchFamily="18" charset="2"/>
              </a:rPr>
              <a:t>greater than or equal</a:t>
            </a:r>
            <a:r>
              <a:rPr lang="en-US" altLang="en-US" sz="2400" dirty="0">
                <a:latin typeface="+mn-lt"/>
                <a:sym typeface="Symbol" panose="05050102010706020507" pitchFamily="18" charset="2"/>
              </a:rPr>
              <a:t> to g(n)</a:t>
            </a:r>
            <a:endParaRPr lang="en-US" altLang="en-US" sz="2400" baseline="-25000" dirty="0">
              <a:latin typeface="+mn-lt"/>
              <a:sym typeface="Symbol" panose="05050102010706020507" pitchFamily="18" charset="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en-US" sz="2400" b="1" dirty="0">
                <a:latin typeface="+mn-lt"/>
              </a:rPr>
              <a:t>	</a:t>
            </a:r>
            <a:r>
              <a:rPr lang="en-US" altLang="en-US" sz="2400" b="1" dirty="0">
                <a:solidFill>
                  <a:schemeClr val="tx2"/>
                </a:solidFill>
                <a:latin typeface="+mn-lt"/>
              </a:rPr>
              <a:t>big-Theta</a:t>
            </a:r>
            <a:endParaRPr lang="en-US" altLang="en-US" sz="2400" b="1" dirty="0">
              <a:latin typeface="+mn-l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>
                <a:latin typeface="+mn-lt"/>
              </a:rPr>
              <a:t>f(n) is </a:t>
            </a:r>
            <a:r>
              <a:rPr lang="en-US" altLang="en-US" sz="2400" dirty="0">
                <a:latin typeface="+mn-lt"/>
                <a:sym typeface="Symbol" panose="05050102010706020507" pitchFamily="18" charset="2"/>
              </a:rPr>
              <a:t>(g(n)) if f(n) is asymptotically </a:t>
            </a:r>
            <a:r>
              <a:rPr lang="en-US" altLang="en-US" sz="2400" b="1" dirty="0">
                <a:latin typeface="+mn-lt"/>
                <a:sym typeface="Symbol" panose="05050102010706020507" pitchFamily="18" charset="2"/>
              </a:rPr>
              <a:t>equal</a:t>
            </a:r>
            <a:r>
              <a:rPr lang="en-US" altLang="en-US" sz="2400" dirty="0">
                <a:latin typeface="+mn-lt"/>
                <a:sym typeface="Symbol" panose="05050102010706020507" pitchFamily="18" charset="2"/>
              </a:rPr>
              <a:t> to g(n)</a:t>
            </a:r>
            <a:endParaRPr lang="en-US" altLang="en-US" sz="2400" dirty="0">
              <a:latin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endParaRPr lang="en-US" altLang="en-US" sz="2400" dirty="0">
              <a:latin typeface="+mn-lt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021467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AE4486AA-4A36-48D0-AB8A-3F2F49300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766" y="228600"/>
            <a:ext cx="1107773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1pPr>
            <a:lvl2pPr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2pPr>
            <a:lvl3pPr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3pPr>
            <a:lvl4pPr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4pPr>
            <a:lvl5pPr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dirty="0"/>
              <a:t>Examples</a:t>
            </a:r>
          </a:p>
        </p:txBody>
      </p:sp>
      <p:sp>
        <p:nvSpPr>
          <p:cNvPr id="45061" name="Rectangle 5">
            <a:extLst>
              <a:ext uri="{FF2B5EF4-FFF2-40B4-BE49-F238E27FC236}">
                <a16:creationId xmlns:a16="http://schemas.microsoft.com/office/drawing/2014/main" id="{EC7492CE-CBC8-4BA5-A973-9AA05C048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013" y="4632497"/>
            <a:ext cx="9238593" cy="189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57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2865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71550" indent="-1714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indent="-1714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771650" indent="-1714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228850" indent="-1714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686050" indent="-1714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143250" indent="-1714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00450" indent="-1714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lvl="1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ti-ET" sz="2000" i="1" dirty="0"/>
              <a:t>f</a:t>
            </a:r>
            <a:r>
              <a:rPr lang="en-US" altLang="ti-ET" sz="2000" dirty="0"/>
              <a:t>(</a:t>
            </a:r>
            <a:r>
              <a:rPr lang="en-US" altLang="ti-ET" sz="2000" i="1" dirty="0"/>
              <a:t>n</a:t>
            </a:r>
            <a:r>
              <a:rPr lang="en-US" altLang="ti-ET" sz="2000" dirty="0"/>
              <a:t>) is </a:t>
            </a:r>
            <a:r>
              <a:rPr lang="en-US" altLang="en-US" dirty="0">
                <a:latin typeface="Tahoma" panose="020B0604030504040204" pitchFamily="34" charset="0"/>
                <a:sym typeface="Symbol" panose="05050102010706020507" pitchFamily="18" charset="2"/>
              </a:rPr>
              <a:t></a:t>
            </a:r>
            <a:r>
              <a:rPr lang="en-US" altLang="ti-ET" sz="2000" dirty="0">
                <a:sym typeface="Symbol" panose="05050102010706020507" pitchFamily="18" charset="2"/>
              </a:rPr>
              <a:t>(</a:t>
            </a:r>
            <a:r>
              <a:rPr lang="en-US" altLang="ti-ET" sz="2000" i="1" dirty="0">
                <a:sym typeface="Symbol" panose="05050102010706020507" pitchFamily="18" charset="2"/>
              </a:rPr>
              <a:t>g</a:t>
            </a:r>
            <a:r>
              <a:rPr lang="en-US" altLang="ti-ET" sz="2000" dirty="0">
                <a:sym typeface="Symbol" panose="05050102010706020507" pitchFamily="18" charset="2"/>
              </a:rPr>
              <a:t>(</a:t>
            </a:r>
            <a:r>
              <a:rPr lang="en-US" altLang="ti-ET" sz="2000" i="1" dirty="0">
                <a:sym typeface="Symbol" panose="05050102010706020507" pitchFamily="18" charset="2"/>
              </a:rPr>
              <a:t>n</a:t>
            </a:r>
            <a:r>
              <a:rPr lang="en-US" altLang="ti-ET" sz="2000" dirty="0">
                <a:sym typeface="Symbol" panose="05050102010706020507" pitchFamily="18" charset="2"/>
              </a:rPr>
              <a:t>)) if it is </a:t>
            </a:r>
            <a:r>
              <a:rPr lang="en-US" altLang="ti-ET" sz="2000" dirty="0"/>
              <a:t>(</a:t>
            </a:r>
            <a:r>
              <a:rPr lang="en-US" altLang="ti-ET" sz="2000" i="1" dirty="0"/>
              <a:t>n</a:t>
            </a:r>
            <a:r>
              <a:rPr lang="en-US" altLang="ti-ET" sz="2000" baseline="30000" dirty="0"/>
              <a:t>2</a:t>
            </a:r>
            <a:r>
              <a:rPr lang="en-US" altLang="ti-ET" sz="2000" dirty="0"/>
              <a:t>) and </a:t>
            </a:r>
            <a:r>
              <a:rPr lang="en-US" altLang="ti-ET" sz="2000" i="1" dirty="0">
                <a:sym typeface="Symbol" panose="05050102010706020507" pitchFamily="18" charset="2"/>
              </a:rPr>
              <a:t>O</a:t>
            </a:r>
            <a:r>
              <a:rPr lang="en-US" altLang="ti-ET" sz="2000" dirty="0"/>
              <a:t>(</a:t>
            </a:r>
            <a:r>
              <a:rPr lang="en-US" altLang="ti-ET" sz="2000" i="1" dirty="0"/>
              <a:t>n</a:t>
            </a:r>
            <a:r>
              <a:rPr lang="en-US" altLang="ti-ET" sz="2000" baseline="30000" dirty="0"/>
              <a:t>2</a:t>
            </a:r>
            <a:r>
              <a:rPr lang="en-US" altLang="ti-ET" sz="2000" dirty="0"/>
              <a:t>). We have already seen the former, for the latter recall that </a:t>
            </a:r>
            <a:r>
              <a:rPr lang="en-US" altLang="ti-ET" sz="2000" i="1" dirty="0"/>
              <a:t>f</a:t>
            </a:r>
            <a:r>
              <a:rPr lang="en-US" altLang="ti-ET" sz="2000" dirty="0"/>
              <a:t>(</a:t>
            </a:r>
            <a:r>
              <a:rPr lang="en-US" altLang="ti-ET" sz="2000" i="1" dirty="0"/>
              <a:t>n</a:t>
            </a:r>
            <a:r>
              <a:rPr lang="en-US" altLang="ti-ET" sz="2000" dirty="0"/>
              <a:t>) is </a:t>
            </a:r>
            <a:r>
              <a:rPr lang="en-US" altLang="ti-ET" sz="2000" i="1" dirty="0">
                <a:sym typeface="Symbol" panose="05050102010706020507" pitchFamily="18" charset="2"/>
              </a:rPr>
              <a:t>O</a:t>
            </a:r>
            <a:r>
              <a:rPr lang="en-US" altLang="ti-ET" sz="2000" dirty="0">
                <a:sym typeface="Symbol" panose="05050102010706020507" pitchFamily="18" charset="2"/>
              </a:rPr>
              <a:t>(</a:t>
            </a:r>
            <a:r>
              <a:rPr lang="en-US" altLang="ti-ET" sz="2000" i="1" dirty="0">
                <a:sym typeface="Symbol" panose="05050102010706020507" pitchFamily="18" charset="2"/>
              </a:rPr>
              <a:t>g</a:t>
            </a:r>
            <a:r>
              <a:rPr lang="en-US" altLang="ti-ET" sz="2000" dirty="0">
                <a:sym typeface="Symbol" panose="05050102010706020507" pitchFamily="18" charset="2"/>
              </a:rPr>
              <a:t>(</a:t>
            </a:r>
            <a:r>
              <a:rPr lang="en-US" altLang="ti-ET" sz="2000" i="1" dirty="0">
                <a:sym typeface="Symbol" panose="05050102010706020507" pitchFamily="18" charset="2"/>
              </a:rPr>
              <a:t>n</a:t>
            </a:r>
            <a:r>
              <a:rPr lang="en-US" altLang="ti-ET" sz="2000" dirty="0">
                <a:sym typeface="Symbol" panose="05050102010706020507" pitchFamily="18" charset="2"/>
              </a:rPr>
              <a:t>)) if there is a constant </a:t>
            </a:r>
            <a:r>
              <a:rPr lang="en-US" altLang="ti-ET" sz="2000" i="1" dirty="0">
                <a:sym typeface="Symbol" panose="05050102010706020507" pitchFamily="18" charset="2"/>
              </a:rPr>
              <a:t>c</a:t>
            </a:r>
            <a:r>
              <a:rPr lang="en-US" altLang="ti-ET" sz="2000" dirty="0">
                <a:sym typeface="Symbol" panose="05050102010706020507" pitchFamily="18" charset="2"/>
              </a:rPr>
              <a:t> &gt; 0 and an integer constant </a:t>
            </a:r>
            <a:r>
              <a:rPr lang="en-US" altLang="ti-ET" sz="2000" i="1" dirty="0">
                <a:sym typeface="Symbol" panose="05050102010706020507" pitchFamily="18" charset="2"/>
              </a:rPr>
              <a:t>n</a:t>
            </a:r>
            <a:r>
              <a:rPr lang="en-US" altLang="ti-ET" sz="2000" baseline="-25000" dirty="0">
                <a:sym typeface="Symbol" panose="05050102010706020507" pitchFamily="18" charset="2"/>
              </a:rPr>
              <a:t>0</a:t>
            </a:r>
            <a:r>
              <a:rPr lang="en-US" altLang="ti-ET" sz="2000" dirty="0">
                <a:sym typeface="Symbol" panose="05050102010706020507" pitchFamily="18" charset="2"/>
              </a:rPr>
              <a:t>  1 such that f(</a:t>
            </a:r>
            <a:r>
              <a:rPr lang="en-US" altLang="ti-ET" sz="2000" i="1" dirty="0">
                <a:sym typeface="Symbol" panose="05050102010706020507" pitchFamily="18" charset="2"/>
              </a:rPr>
              <a:t>n</a:t>
            </a:r>
            <a:r>
              <a:rPr lang="en-US" altLang="ti-ET" sz="2000" dirty="0">
                <a:sym typeface="Symbol" panose="05050102010706020507" pitchFamily="18" charset="2"/>
              </a:rPr>
              <a:t>) </a:t>
            </a:r>
            <a:r>
              <a:rPr lang="en-US" altLang="ti-ET" sz="2000" u="sng" dirty="0">
                <a:sym typeface="Symbol" panose="05050102010706020507" pitchFamily="18" charset="2"/>
              </a:rPr>
              <a:t>&lt;</a:t>
            </a:r>
            <a:r>
              <a:rPr lang="en-US" altLang="ti-ET" sz="2000" dirty="0">
                <a:sym typeface="Symbol" panose="05050102010706020507" pitchFamily="18" charset="2"/>
              </a:rPr>
              <a:t> </a:t>
            </a:r>
            <a:r>
              <a:rPr lang="en-US" altLang="ti-ET" sz="2000" i="1" dirty="0">
                <a:sym typeface="Symbol" panose="05050102010706020507" pitchFamily="18" charset="2"/>
              </a:rPr>
              <a:t>cg</a:t>
            </a:r>
            <a:r>
              <a:rPr lang="en-US" altLang="ti-ET" sz="2000" dirty="0">
                <a:sym typeface="Symbol" panose="05050102010706020507" pitchFamily="18" charset="2"/>
              </a:rPr>
              <a:t>(</a:t>
            </a:r>
            <a:r>
              <a:rPr lang="en-US" altLang="ti-ET" sz="2000" i="1" dirty="0">
                <a:sym typeface="Symbol" panose="05050102010706020507" pitchFamily="18" charset="2"/>
              </a:rPr>
              <a:t>n</a:t>
            </a:r>
            <a:r>
              <a:rPr lang="en-US" altLang="ti-ET" sz="2000" dirty="0">
                <a:sym typeface="Symbol" panose="05050102010706020507" pitchFamily="18" charset="2"/>
              </a:rPr>
              <a:t>) for </a:t>
            </a:r>
            <a:r>
              <a:rPr lang="en-US" altLang="ti-ET" sz="2000" i="1" dirty="0">
                <a:sym typeface="Symbol" panose="05050102010706020507" pitchFamily="18" charset="2"/>
              </a:rPr>
              <a:t>n</a:t>
            </a:r>
            <a:r>
              <a:rPr lang="en-US" altLang="ti-ET" sz="2000" dirty="0">
                <a:sym typeface="Symbol" panose="05050102010706020507" pitchFamily="18" charset="2"/>
              </a:rPr>
              <a:t>  </a:t>
            </a:r>
            <a:r>
              <a:rPr lang="en-US" altLang="ti-ET" sz="2000" i="1" dirty="0">
                <a:sym typeface="Symbol" panose="05050102010706020507" pitchFamily="18" charset="2"/>
              </a:rPr>
              <a:t>n</a:t>
            </a:r>
            <a:r>
              <a:rPr lang="en-US" altLang="ti-ET" sz="2000" baseline="-25000" dirty="0">
                <a:sym typeface="Symbol" panose="05050102010706020507" pitchFamily="18" charset="2"/>
              </a:rPr>
              <a:t>0 </a:t>
            </a:r>
            <a:endParaRPr lang="en-US" altLang="ti-ET" sz="2000" dirty="0">
              <a:sym typeface="Symbol" panose="05050102010706020507" pitchFamily="18" charset="2"/>
            </a:endParaRPr>
          </a:p>
          <a:p>
            <a:pPr marL="0" lvl="1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ti-ET" sz="2000" dirty="0">
                <a:sym typeface="Symbol" panose="05050102010706020507" pitchFamily="18" charset="2"/>
              </a:rPr>
              <a:t>Let </a:t>
            </a:r>
            <a:r>
              <a:rPr lang="en-US" altLang="ti-ET" sz="2000" i="1" dirty="0">
                <a:sym typeface="Symbol" panose="05050102010706020507" pitchFamily="18" charset="2"/>
              </a:rPr>
              <a:t>c</a:t>
            </a:r>
            <a:r>
              <a:rPr lang="en-US" altLang="ti-ET" sz="2000" dirty="0">
                <a:sym typeface="Symbol" panose="05050102010706020507" pitchFamily="18" charset="2"/>
              </a:rPr>
              <a:t> = 5 and </a:t>
            </a:r>
            <a:r>
              <a:rPr lang="en-US" altLang="ti-ET" sz="2000" i="1" dirty="0">
                <a:sym typeface="Symbol" panose="05050102010706020507" pitchFamily="18" charset="2"/>
              </a:rPr>
              <a:t>n</a:t>
            </a:r>
            <a:r>
              <a:rPr lang="en-US" altLang="ti-ET" sz="2000" baseline="-25000" dirty="0">
                <a:sym typeface="Symbol" panose="05050102010706020507" pitchFamily="18" charset="2"/>
              </a:rPr>
              <a:t>0</a:t>
            </a:r>
            <a:r>
              <a:rPr lang="en-US" altLang="ti-ET" sz="2000" dirty="0">
                <a:sym typeface="Symbol" panose="05050102010706020507" pitchFamily="18" charset="2"/>
              </a:rPr>
              <a:t> = 1</a:t>
            </a:r>
            <a:endParaRPr lang="en-US" altLang="ti-ET" sz="2000" baseline="-25000" dirty="0">
              <a:sym typeface="Symbol" panose="05050102010706020507" pitchFamily="18" charset="2"/>
            </a:endParaRPr>
          </a:p>
        </p:txBody>
      </p:sp>
      <p:sp>
        <p:nvSpPr>
          <p:cNvPr id="45062" name="Rectangle 6">
            <a:extLst>
              <a:ext uri="{FF2B5EF4-FFF2-40B4-BE49-F238E27FC236}">
                <a16:creationId xmlns:a16="http://schemas.microsoft.com/office/drawing/2014/main" id="{CFBDD566-FE17-4DE0-A92D-A2B2351B0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56" y="5380831"/>
            <a:ext cx="2533744" cy="599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57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2865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71550" indent="-1714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indent="-1714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771650" indent="-1714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228850" indent="-1714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686050" indent="-1714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143250" indent="-1714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00450" indent="-1714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ti-ET" b="1" dirty="0"/>
              <a:t>5</a:t>
            </a:r>
            <a:r>
              <a:rPr lang="en-US" altLang="ti-ET" b="1" i="1" dirty="0"/>
              <a:t>n</a:t>
            </a:r>
            <a:r>
              <a:rPr lang="en-US" altLang="ti-ET" b="1" baseline="30000" dirty="0"/>
              <a:t>2</a:t>
            </a:r>
            <a:r>
              <a:rPr lang="en-US" altLang="ti-ET" b="1" dirty="0"/>
              <a:t> is </a:t>
            </a:r>
            <a:r>
              <a:rPr lang="en-US" altLang="en-US" dirty="0">
                <a:latin typeface="Tahoma" panose="020B0604030504040204" pitchFamily="34" charset="0"/>
                <a:sym typeface="Symbol" panose="05050102010706020507" pitchFamily="18" charset="2"/>
              </a:rPr>
              <a:t></a:t>
            </a:r>
            <a:r>
              <a:rPr lang="en-US" altLang="ti-ET" b="1" dirty="0"/>
              <a:t>(</a:t>
            </a:r>
            <a:r>
              <a:rPr lang="en-US" altLang="ti-ET" b="1" i="1" dirty="0"/>
              <a:t>n</a:t>
            </a:r>
            <a:r>
              <a:rPr lang="en-US" altLang="ti-ET" b="1" baseline="30000" dirty="0"/>
              <a:t>2</a:t>
            </a:r>
            <a:r>
              <a:rPr lang="en-US" altLang="ti-ET" b="1" dirty="0"/>
              <a:t>)</a:t>
            </a:r>
          </a:p>
        </p:txBody>
      </p:sp>
      <p:sp>
        <p:nvSpPr>
          <p:cNvPr id="45063" name="Rectangle 7">
            <a:extLst>
              <a:ext uri="{FF2B5EF4-FFF2-40B4-BE49-F238E27FC236}">
                <a16:creationId xmlns:a16="http://schemas.microsoft.com/office/drawing/2014/main" id="{905E3118-1161-4E6B-A671-C0B3CBA70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015" y="2954394"/>
            <a:ext cx="9238592" cy="150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57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2865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71550" indent="-1714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indent="-1714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771650" indent="-1714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228850" indent="-1714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686050" indent="-1714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143250" indent="-1714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00450" indent="-1714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lvl="1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ti-ET" sz="2000" i="1" dirty="0"/>
              <a:t>f</a:t>
            </a:r>
            <a:r>
              <a:rPr lang="en-US" altLang="ti-ET" sz="2000" dirty="0"/>
              <a:t>(</a:t>
            </a:r>
            <a:r>
              <a:rPr lang="en-US" altLang="ti-ET" sz="2000" i="1" dirty="0"/>
              <a:t>n</a:t>
            </a:r>
            <a:r>
              <a:rPr lang="en-US" altLang="ti-ET" sz="2000" dirty="0"/>
              <a:t>) is </a:t>
            </a:r>
            <a:r>
              <a:rPr lang="en-US" altLang="ti-ET" sz="2000" dirty="0">
                <a:sym typeface="Symbol" panose="05050102010706020507" pitchFamily="18" charset="2"/>
              </a:rPr>
              <a:t>(</a:t>
            </a:r>
            <a:r>
              <a:rPr lang="en-US" altLang="ti-ET" sz="2000" i="1" dirty="0">
                <a:sym typeface="Symbol" panose="05050102010706020507" pitchFamily="18" charset="2"/>
              </a:rPr>
              <a:t>g</a:t>
            </a:r>
            <a:r>
              <a:rPr lang="en-US" altLang="ti-ET" sz="2000" dirty="0">
                <a:sym typeface="Symbol" panose="05050102010706020507" pitchFamily="18" charset="2"/>
              </a:rPr>
              <a:t>(</a:t>
            </a:r>
            <a:r>
              <a:rPr lang="en-US" altLang="ti-ET" sz="2000" i="1" dirty="0">
                <a:sym typeface="Symbol" panose="05050102010706020507" pitchFamily="18" charset="2"/>
              </a:rPr>
              <a:t>n</a:t>
            </a:r>
            <a:r>
              <a:rPr lang="en-US" altLang="ti-ET" sz="2000" dirty="0">
                <a:sym typeface="Symbol" panose="05050102010706020507" pitchFamily="18" charset="2"/>
              </a:rPr>
              <a:t>)) if there is a constant </a:t>
            </a:r>
            <a:r>
              <a:rPr lang="en-US" altLang="ti-ET" sz="2000" i="1" dirty="0">
                <a:sym typeface="Symbol" panose="05050102010706020507" pitchFamily="18" charset="2"/>
              </a:rPr>
              <a:t>c</a:t>
            </a:r>
            <a:r>
              <a:rPr lang="en-US" altLang="ti-ET" sz="2000" dirty="0">
                <a:sym typeface="Symbol" panose="05050102010706020507" pitchFamily="18" charset="2"/>
              </a:rPr>
              <a:t> &gt; 0 and an integer constant </a:t>
            </a:r>
            <a:r>
              <a:rPr lang="en-US" altLang="ti-ET" sz="2000" i="1" dirty="0">
                <a:sym typeface="Symbol" panose="05050102010706020507" pitchFamily="18" charset="2"/>
              </a:rPr>
              <a:t>n</a:t>
            </a:r>
            <a:r>
              <a:rPr lang="en-US" altLang="ti-ET" sz="2000" baseline="-25000" dirty="0">
                <a:sym typeface="Symbol" panose="05050102010706020507" pitchFamily="18" charset="2"/>
              </a:rPr>
              <a:t>0</a:t>
            </a:r>
            <a:r>
              <a:rPr lang="en-US" altLang="ti-ET" sz="2000" dirty="0">
                <a:sym typeface="Symbol" panose="05050102010706020507" pitchFamily="18" charset="2"/>
              </a:rPr>
              <a:t>  1 such that f(</a:t>
            </a:r>
            <a:r>
              <a:rPr lang="en-US" altLang="ti-ET" sz="2000" i="1" dirty="0">
                <a:sym typeface="Symbol" panose="05050102010706020507" pitchFamily="18" charset="2"/>
              </a:rPr>
              <a:t>n</a:t>
            </a:r>
            <a:r>
              <a:rPr lang="en-US" altLang="ti-ET" sz="2000" dirty="0">
                <a:sym typeface="Symbol" panose="05050102010706020507" pitchFamily="18" charset="2"/>
              </a:rPr>
              <a:t>)  </a:t>
            </a:r>
            <a:r>
              <a:rPr lang="en-US" altLang="ti-ET" sz="2000" i="1" dirty="0">
                <a:sym typeface="Symbol" panose="05050102010706020507" pitchFamily="18" charset="2"/>
              </a:rPr>
              <a:t>cg</a:t>
            </a:r>
            <a:r>
              <a:rPr lang="en-US" altLang="ti-ET" sz="2000" dirty="0">
                <a:sym typeface="Symbol" panose="05050102010706020507" pitchFamily="18" charset="2"/>
              </a:rPr>
              <a:t>(</a:t>
            </a:r>
            <a:r>
              <a:rPr lang="en-US" altLang="ti-ET" sz="2000" i="1" dirty="0">
                <a:sym typeface="Symbol" panose="05050102010706020507" pitchFamily="18" charset="2"/>
              </a:rPr>
              <a:t>n</a:t>
            </a:r>
            <a:r>
              <a:rPr lang="en-US" altLang="ti-ET" sz="2000" dirty="0">
                <a:sym typeface="Symbol" panose="05050102010706020507" pitchFamily="18" charset="2"/>
              </a:rPr>
              <a:t>) for </a:t>
            </a:r>
            <a:r>
              <a:rPr lang="en-US" altLang="ti-ET" sz="2000" i="1" dirty="0">
                <a:sym typeface="Symbol" panose="05050102010706020507" pitchFamily="18" charset="2"/>
              </a:rPr>
              <a:t>n</a:t>
            </a:r>
            <a:r>
              <a:rPr lang="en-US" altLang="ti-ET" sz="2000" dirty="0">
                <a:sym typeface="Symbol" panose="05050102010706020507" pitchFamily="18" charset="2"/>
              </a:rPr>
              <a:t>  </a:t>
            </a:r>
            <a:r>
              <a:rPr lang="en-US" altLang="ti-ET" sz="2000" i="1" dirty="0">
                <a:sym typeface="Symbol" panose="05050102010706020507" pitchFamily="18" charset="2"/>
              </a:rPr>
              <a:t>n</a:t>
            </a:r>
            <a:r>
              <a:rPr lang="en-US" altLang="ti-ET" sz="2000" baseline="-25000" dirty="0">
                <a:sym typeface="Symbol" panose="05050102010706020507" pitchFamily="18" charset="2"/>
              </a:rPr>
              <a:t>0</a:t>
            </a:r>
          </a:p>
          <a:p>
            <a:pPr marL="0" lvl="1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ti-ET" sz="2000" dirty="0">
                <a:sym typeface="Symbol" panose="05050102010706020507" pitchFamily="18" charset="2"/>
              </a:rPr>
              <a:t>let </a:t>
            </a:r>
            <a:r>
              <a:rPr lang="en-US" altLang="ti-ET" sz="2000" i="1" dirty="0">
                <a:sym typeface="Symbol" panose="05050102010706020507" pitchFamily="18" charset="2"/>
              </a:rPr>
              <a:t>c</a:t>
            </a:r>
            <a:r>
              <a:rPr lang="en-US" altLang="ti-ET" sz="2000" dirty="0">
                <a:sym typeface="Symbol" panose="05050102010706020507" pitchFamily="18" charset="2"/>
              </a:rPr>
              <a:t> = 1 and </a:t>
            </a:r>
            <a:r>
              <a:rPr lang="en-US" altLang="ti-ET" sz="2000" i="1" dirty="0">
                <a:sym typeface="Symbol" panose="05050102010706020507" pitchFamily="18" charset="2"/>
              </a:rPr>
              <a:t>n</a:t>
            </a:r>
            <a:r>
              <a:rPr lang="en-US" altLang="ti-ET" sz="2000" baseline="-25000" dirty="0">
                <a:sym typeface="Symbol" panose="05050102010706020507" pitchFamily="18" charset="2"/>
              </a:rPr>
              <a:t>0</a:t>
            </a:r>
            <a:r>
              <a:rPr lang="en-US" altLang="ti-ET" sz="2000" dirty="0">
                <a:sym typeface="Symbol" panose="05050102010706020507" pitchFamily="18" charset="2"/>
              </a:rPr>
              <a:t> = 1</a:t>
            </a:r>
            <a:endParaRPr lang="en-US" altLang="ti-ET" sz="2000" baseline="-25000" dirty="0">
              <a:sym typeface="Symbol" panose="05050102010706020507" pitchFamily="18" charset="2"/>
            </a:endParaRPr>
          </a:p>
        </p:txBody>
      </p:sp>
      <p:sp>
        <p:nvSpPr>
          <p:cNvPr id="45064" name="Rectangle 8">
            <a:extLst>
              <a:ext uri="{FF2B5EF4-FFF2-40B4-BE49-F238E27FC236}">
                <a16:creationId xmlns:a16="http://schemas.microsoft.com/office/drawing/2014/main" id="{3D53B06A-332B-473F-9622-241184017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28" y="3468566"/>
            <a:ext cx="1966186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57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2865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71550" indent="-1714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indent="-1714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771650" indent="-1714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228850" indent="-1714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686050" indent="-1714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143250" indent="-1714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00450" indent="-1714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ti-ET" b="1" dirty="0"/>
              <a:t>5</a:t>
            </a:r>
            <a:r>
              <a:rPr lang="en-US" altLang="ti-ET" b="1" i="1" dirty="0"/>
              <a:t>n</a:t>
            </a:r>
            <a:r>
              <a:rPr lang="en-US" altLang="ti-ET" b="1" baseline="30000" dirty="0"/>
              <a:t>2</a:t>
            </a:r>
            <a:r>
              <a:rPr lang="en-US" altLang="ti-ET" b="1" dirty="0"/>
              <a:t> is </a:t>
            </a:r>
            <a:r>
              <a:rPr lang="en-US" altLang="ti-ET" b="1" dirty="0">
                <a:sym typeface="Symbol" panose="05050102010706020507" pitchFamily="18" charset="2"/>
              </a:rPr>
              <a:t></a:t>
            </a:r>
            <a:r>
              <a:rPr lang="en-US" altLang="ti-ET" b="1" dirty="0"/>
              <a:t>(</a:t>
            </a:r>
            <a:r>
              <a:rPr lang="en-US" altLang="ti-ET" b="1" i="1" dirty="0"/>
              <a:t>n</a:t>
            </a:r>
            <a:r>
              <a:rPr lang="en-US" altLang="ti-ET" b="1" dirty="0"/>
              <a:t>)</a:t>
            </a:r>
          </a:p>
        </p:txBody>
      </p:sp>
      <p:sp>
        <p:nvSpPr>
          <p:cNvPr id="45065" name="Rectangle 9">
            <a:extLst>
              <a:ext uri="{FF2B5EF4-FFF2-40B4-BE49-F238E27FC236}">
                <a16:creationId xmlns:a16="http://schemas.microsoft.com/office/drawing/2014/main" id="{475C0B73-07BB-4375-92DE-30BC8F8DF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179" y="1290636"/>
            <a:ext cx="9120428" cy="144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57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2865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71550" indent="-1714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indent="-1714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771650" indent="-1714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228850" indent="-1714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686050" indent="-1714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143250" indent="-1714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00450" indent="-1714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lvl="1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ti-ET" sz="2000" i="1" dirty="0"/>
              <a:t>f</a:t>
            </a:r>
            <a:r>
              <a:rPr lang="en-US" altLang="ti-ET" sz="2000" dirty="0"/>
              <a:t>(</a:t>
            </a:r>
            <a:r>
              <a:rPr lang="en-US" altLang="ti-ET" sz="2000" i="1" dirty="0"/>
              <a:t>n</a:t>
            </a:r>
            <a:r>
              <a:rPr lang="en-US" altLang="ti-ET" sz="2000" dirty="0"/>
              <a:t>) is </a:t>
            </a:r>
            <a:r>
              <a:rPr lang="en-US" altLang="ti-ET" sz="2000" dirty="0">
                <a:sym typeface="Symbol" panose="05050102010706020507" pitchFamily="18" charset="2"/>
              </a:rPr>
              <a:t>(</a:t>
            </a:r>
            <a:r>
              <a:rPr lang="en-US" altLang="ti-ET" sz="2000" i="1" dirty="0">
                <a:sym typeface="Symbol" panose="05050102010706020507" pitchFamily="18" charset="2"/>
              </a:rPr>
              <a:t>g</a:t>
            </a:r>
            <a:r>
              <a:rPr lang="en-US" altLang="ti-ET" sz="2000" dirty="0">
                <a:sym typeface="Symbol" panose="05050102010706020507" pitchFamily="18" charset="2"/>
              </a:rPr>
              <a:t>(</a:t>
            </a:r>
            <a:r>
              <a:rPr lang="en-US" altLang="ti-ET" sz="2000" i="1" dirty="0">
                <a:sym typeface="Symbol" panose="05050102010706020507" pitchFamily="18" charset="2"/>
              </a:rPr>
              <a:t>n</a:t>
            </a:r>
            <a:r>
              <a:rPr lang="en-US" altLang="ti-ET" sz="2000" dirty="0">
                <a:sym typeface="Symbol" panose="05050102010706020507" pitchFamily="18" charset="2"/>
              </a:rPr>
              <a:t>)) if there is a constant </a:t>
            </a:r>
            <a:r>
              <a:rPr lang="en-US" altLang="ti-ET" sz="2000" i="1" dirty="0">
                <a:sym typeface="Symbol" panose="05050102010706020507" pitchFamily="18" charset="2"/>
              </a:rPr>
              <a:t>c</a:t>
            </a:r>
            <a:r>
              <a:rPr lang="en-US" altLang="ti-ET" sz="2000" dirty="0">
                <a:sym typeface="Symbol" panose="05050102010706020507" pitchFamily="18" charset="2"/>
              </a:rPr>
              <a:t> &gt; 0 and an integer constant </a:t>
            </a:r>
            <a:r>
              <a:rPr lang="en-US" altLang="ti-ET" sz="2000" i="1" dirty="0">
                <a:sym typeface="Symbol" panose="05050102010706020507" pitchFamily="18" charset="2"/>
              </a:rPr>
              <a:t>n</a:t>
            </a:r>
            <a:r>
              <a:rPr lang="en-US" altLang="ti-ET" sz="2000" baseline="-25000" dirty="0">
                <a:sym typeface="Symbol" panose="05050102010706020507" pitchFamily="18" charset="2"/>
              </a:rPr>
              <a:t>0</a:t>
            </a:r>
            <a:r>
              <a:rPr lang="en-US" altLang="ti-ET" sz="2000" dirty="0">
                <a:sym typeface="Symbol" panose="05050102010706020507" pitchFamily="18" charset="2"/>
              </a:rPr>
              <a:t>  1 such that </a:t>
            </a:r>
            <a:r>
              <a:rPr lang="en-US" altLang="ti-ET" sz="2000" i="1" dirty="0">
                <a:sym typeface="Symbol" panose="05050102010706020507" pitchFamily="18" charset="2"/>
              </a:rPr>
              <a:t>f</a:t>
            </a:r>
            <a:r>
              <a:rPr lang="en-US" altLang="ti-ET" sz="2000" dirty="0">
                <a:sym typeface="Symbol" panose="05050102010706020507" pitchFamily="18" charset="2"/>
              </a:rPr>
              <a:t>(</a:t>
            </a:r>
            <a:r>
              <a:rPr lang="en-US" altLang="ti-ET" sz="2000" i="1" dirty="0">
                <a:sym typeface="Symbol" panose="05050102010706020507" pitchFamily="18" charset="2"/>
              </a:rPr>
              <a:t>n</a:t>
            </a:r>
            <a:r>
              <a:rPr lang="en-US" altLang="ti-ET" sz="2000" dirty="0">
                <a:sym typeface="Symbol" panose="05050102010706020507" pitchFamily="18" charset="2"/>
              </a:rPr>
              <a:t>)  </a:t>
            </a:r>
            <a:r>
              <a:rPr lang="en-US" altLang="ti-ET" sz="2000" i="1" dirty="0">
                <a:sym typeface="Symbol" panose="05050102010706020507" pitchFamily="18" charset="2"/>
              </a:rPr>
              <a:t>cg</a:t>
            </a:r>
            <a:r>
              <a:rPr lang="en-US" altLang="ti-ET" sz="2000" dirty="0">
                <a:sym typeface="Symbol" panose="05050102010706020507" pitchFamily="18" charset="2"/>
              </a:rPr>
              <a:t>(</a:t>
            </a:r>
            <a:r>
              <a:rPr lang="en-US" altLang="ti-ET" sz="2000" i="1" dirty="0">
                <a:sym typeface="Symbol" panose="05050102010706020507" pitchFamily="18" charset="2"/>
              </a:rPr>
              <a:t>n</a:t>
            </a:r>
            <a:r>
              <a:rPr lang="en-US" altLang="ti-ET" sz="2000" dirty="0">
                <a:sym typeface="Symbol" panose="05050102010706020507" pitchFamily="18" charset="2"/>
              </a:rPr>
              <a:t>) for </a:t>
            </a:r>
            <a:r>
              <a:rPr lang="en-US" altLang="ti-ET" sz="2000" i="1" dirty="0">
                <a:sym typeface="Symbol" panose="05050102010706020507" pitchFamily="18" charset="2"/>
              </a:rPr>
              <a:t>n </a:t>
            </a:r>
            <a:r>
              <a:rPr lang="en-US" altLang="ti-ET" sz="2000" dirty="0">
                <a:sym typeface="Symbol" panose="05050102010706020507" pitchFamily="18" charset="2"/>
              </a:rPr>
              <a:t> </a:t>
            </a:r>
            <a:r>
              <a:rPr lang="en-US" altLang="ti-ET" sz="2000" i="1" dirty="0">
                <a:sym typeface="Symbol" panose="05050102010706020507" pitchFamily="18" charset="2"/>
              </a:rPr>
              <a:t>n</a:t>
            </a:r>
            <a:r>
              <a:rPr lang="en-US" altLang="ti-ET" sz="2000" baseline="-25000" dirty="0">
                <a:sym typeface="Symbol" panose="05050102010706020507" pitchFamily="18" charset="2"/>
              </a:rPr>
              <a:t>0</a:t>
            </a:r>
          </a:p>
          <a:p>
            <a:pPr marL="0" lvl="1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ti-ET" sz="2000" dirty="0">
                <a:sym typeface="Symbol" panose="05050102010706020507" pitchFamily="18" charset="2"/>
              </a:rPr>
              <a:t>let </a:t>
            </a:r>
            <a:r>
              <a:rPr lang="en-US" altLang="ti-ET" sz="2000" i="1" dirty="0">
                <a:sym typeface="Symbol" panose="05050102010706020507" pitchFamily="18" charset="2"/>
              </a:rPr>
              <a:t>c</a:t>
            </a:r>
            <a:r>
              <a:rPr lang="en-US" altLang="ti-ET" sz="2000" dirty="0">
                <a:sym typeface="Symbol" panose="05050102010706020507" pitchFamily="18" charset="2"/>
              </a:rPr>
              <a:t> = 5 and </a:t>
            </a:r>
            <a:r>
              <a:rPr lang="en-US" altLang="ti-ET" sz="2000" i="1" dirty="0">
                <a:sym typeface="Symbol" panose="05050102010706020507" pitchFamily="18" charset="2"/>
              </a:rPr>
              <a:t>n</a:t>
            </a:r>
            <a:r>
              <a:rPr lang="en-US" altLang="ti-ET" sz="2000" baseline="-25000" dirty="0">
                <a:sym typeface="Symbol" panose="05050102010706020507" pitchFamily="18" charset="2"/>
              </a:rPr>
              <a:t>0</a:t>
            </a:r>
            <a:r>
              <a:rPr lang="en-US" altLang="ti-ET" sz="2000" dirty="0">
                <a:sym typeface="Symbol" panose="05050102010706020507" pitchFamily="18" charset="2"/>
              </a:rPr>
              <a:t> = 1</a:t>
            </a:r>
          </a:p>
        </p:txBody>
      </p:sp>
      <p:sp>
        <p:nvSpPr>
          <p:cNvPr id="45066" name="Rectangle 10">
            <a:extLst>
              <a:ext uri="{FF2B5EF4-FFF2-40B4-BE49-F238E27FC236}">
                <a16:creationId xmlns:a16="http://schemas.microsoft.com/office/drawing/2014/main" id="{40E02AB1-D154-4F78-8C41-74337BA6F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28" y="1752600"/>
            <a:ext cx="1966186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57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2865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71550" indent="-1714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indent="-1714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771650" indent="-1714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228850" indent="-1714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686050" indent="-1714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143250" indent="-1714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00450" indent="-1714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ti-ET" b="1" dirty="0"/>
              <a:t>5</a:t>
            </a:r>
            <a:r>
              <a:rPr lang="en-US" altLang="ti-ET" b="1" i="1" dirty="0"/>
              <a:t>n</a:t>
            </a:r>
            <a:r>
              <a:rPr lang="en-US" altLang="ti-ET" b="1" baseline="30000" dirty="0"/>
              <a:t>2</a:t>
            </a:r>
            <a:r>
              <a:rPr lang="en-US" altLang="ti-ET" b="1" dirty="0"/>
              <a:t> is </a:t>
            </a:r>
            <a:r>
              <a:rPr lang="en-US" altLang="ti-ET" b="1" dirty="0">
                <a:sym typeface="Symbol" panose="05050102010706020507" pitchFamily="18" charset="2"/>
              </a:rPr>
              <a:t></a:t>
            </a:r>
            <a:r>
              <a:rPr lang="en-US" altLang="ti-ET" b="1" dirty="0"/>
              <a:t>(</a:t>
            </a:r>
            <a:r>
              <a:rPr lang="en-US" altLang="ti-ET" b="1" i="1" dirty="0"/>
              <a:t>n</a:t>
            </a:r>
            <a:r>
              <a:rPr lang="en-US" altLang="ti-ET" b="1" baseline="30000" dirty="0"/>
              <a:t>2</a:t>
            </a:r>
            <a:r>
              <a:rPr lang="en-US" altLang="ti-ET" b="1" dirty="0"/>
              <a:t>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90DB0F-6E26-4327-A8B9-E7E83C04631B}"/>
              </a:ext>
            </a:extLst>
          </p:cNvPr>
          <p:cNvCxnSpPr>
            <a:cxnSpLocks/>
          </p:cNvCxnSpPr>
          <p:nvPr/>
        </p:nvCxnSpPr>
        <p:spPr>
          <a:xfrm>
            <a:off x="292230" y="2854272"/>
            <a:ext cx="1161382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8CC142-3793-4417-85D9-CA5D1963D07F}"/>
              </a:ext>
            </a:extLst>
          </p:cNvPr>
          <p:cNvCxnSpPr>
            <a:cxnSpLocks/>
          </p:cNvCxnSpPr>
          <p:nvPr/>
        </p:nvCxnSpPr>
        <p:spPr>
          <a:xfrm>
            <a:off x="292230" y="4535925"/>
            <a:ext cx="1161382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47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1" grpId="0" autoUpdateAnimBg="0"/>
      <p:bldP spid="45063" grpId="0" autoUpdateAnimBg="0"/>
      <p:bldP spid="4506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F5B5AC6F-C7F9-434E-BBBB-27EA91E31E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8328" y="0"/>
            <a:ext cx="11014392" cy="1143000"/>
          </a:xfrm>
        </p:spPr>
        <p:txBody>
          <a:bodyPr/>
          <a:lstStyle/>
          <a:p>
            <a:pPr algn="l" eaLnBrk="1" hangingPunct="1">
              <a:defRPr/>
            </a:pPr>
            <a:r>
              <a:rPr lang="tr-TR" sz="3600" b="1" dirty="0"/>
              <a:t>Asymptotic Notation</a:t>
            </a:r>
            <a:endParaRPr lang="en-US" sz="3600" dirty="0"/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B0A4DEE6-0314-47DF-B240-CDC25CFCC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328" y="1521778"/>
            <a:ext cx="11014392" cy="1455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4" eaLnBrk="1" hangingPunct="1">
              <a:lnSpc>
                <a:spcPct val="200000"/>
              </a:lnSpc>
              <a:spcBef>
                <a:spcPct val="20000"/>
              </a:spcBef>
            </a:pPr>
            <a:r>
              <a:rPr lang="tr-TR" altLang="ti-ET" sz="2400" dirty="0"/>
              <a:t>The  notation we use to describe the asymptotic running time of an algorithm are defined in terms of functions whose domains are the set of natural numbers</a:t>
            </a:r>
            <a:endParaRPr lang="en-US" altLang="ti-ET" sz="2400" dirty="0"/>
          </a:p>
        </p:txBody>
      </p:sp>
      <p:graphicFrame>
        <p:nvGraphicFramePr>
          <p:cNvPr id="5122" name="Object 4">
            <a:extLst>
              <a:ext uri="{FF2B5EF4-FFF2-40B4-BE49-F238E27FC236}">
                <a16:creationId xmlns:a16="http://schemas.microsoft.com/office/drawing/2014/main" id="{4F72EEA1-0655-45E8-BAF8-8291F3D721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48168" y="3863023"/>
          <a:ext cx="2576512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26" name="Equation" r:id="rId4" imgW="1256755" imgH="266584" progId="Equation.3">
                  <p:embed/>
                </p:oleObj>
              </mc:Choice>
              <mc:Fallback>
                <p:oleObj name="Equation" r:id="rId4" imgW="1256755" imgH="266584" progId="Equation.3">
                  <p:embed/>
                  <p:pic>
                    <p:nvPicPr>
                      <p:cNvPr id="5122" name="Object 4">
                        <a:extLst>
                          <a:ext uri="{FF2B5EF4-FFF2-40B4-BE49-F238E27FC236}">
                            <a16:creationId xmlns:a16="http://schemas.microsoft.com/office/drawing/2014/main" id="{4F72EEA1-0655-45E8-BAF8-8291F3D721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8168" y="3863023"/>
                        <a:ext cx="2576512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81243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Rectangle 2">
            <a:extLst>
              <a:ext uri="{FF2B5EF4-FFF2-40B4-BE49-F238E27FC236}">
                <a16:creationId xmlns:a16="http://schemas.microsoft.com/office/drawing/2014/main" id="{9F0ED520-D4CC-4C90-90B2-38782B3C02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eaLnBrk="1" hangingPunct="1">
              <a:defRPr/>
            </a:pPr>
            <a:r>
              <a:rPr lang="tr-TR" sz="3600" b="1" i="1"/>
              <a:t>               </a:t>
            </a:r>
            <a:br>
              <a:rPr lang="en-US" sz="3600" i="1" dirty="0"/>
            </a:br>
            <a:endParaRPr lang="en-US" sz="3600" i="1" dirty="0"/>
          </a:p>
        </p:txBody>
      </p:sp>
      <p:sp>
        <p:nvSpPr>
          <p:cNvPr id="34822" name="Rectangle 3">
            <a:extLst>
              <a:ext uri="{FF2B5EF4-FFF2-40B4-BE49-F238E27FC236}">
                <a16:creationId xmlns:a16="http://schemas.microsoft.com/office/drawing/2014/main" id="{5950FCAE-97D0-473A-8ADA-8B987267F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89" y="274638"/>
            <a:ext cx="9823174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defRPr/>
            </a:pPr>
            <a:r>
              <a:rPr lang="tr-TR" sz="3600" b="1" dirty="0">
                <a:latin typeface="+mj-lt"/>
                <a:cs typeface="Arial" charset="0"/>
              </a:rPr>
              <a:t>Standard notations and common functions</a:t>
            </a:r>
            <a:endParaRPr lang="en-US" sz="3600" b="1" dirty="0">
              <a:latin typeface="+mj-lt"/>
            </a:endParaRPr>
          </a:p>
        </p:txBody>
      </p:sp>
      <p:sp>
        <p:nvSpPr>
          <p:cNvPr id="26631" name="Rectangle 4">
            <a:extLst>
              <a:ext uri="{FF2B5EF4-FFF2-40B4-BE49-F238E27FC236}">
                <a16:creationId xmlns:a16="http://schemas.microsoft.com/office/drawing/2014/main" id="{0D0BEF72-5F7B-40D4-98E0-EF9342D6A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719" y="1567346"/>
            <a:ext cx="8229600" cy="4097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ti-ET" sz="4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n! = </a:t>
            </a:r>
            <a:r>
              <a:rPr lang="en-US" altLang="ti-ET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US" altLang="ti-ET" sz="4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4400" b="1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ti-ET" sz="4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n! = </a:t>
            </a:r>
            <a:r>
              <a:rPr lang="el-GR" altLang="ti-ET" sz="4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ti-ET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4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ti-ET" sz="44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ti-ET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lg</a:t>
            </a:r>
            <a:r>
              <a:rPr lang="en-US" altLang="ti-E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4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n!</a:t>
            </a:r>
            <a:r>
              <a:rPr lang="en-US" altLang="ti-ET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ti-ET" sz="4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sz="4400" dirty="0">
                <a:latin typeface="+mn-lt"/>
                <a:sym typeface="Symbol" panose="05050102010706020507" pitchFamily="18" charset="2"/>
              </a:rPr>
              <a:t></a:t>
            </a:r>
            <a:r>
              <a:rPr lang="en-US" altLang="ti-ET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i-ET" sz="4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ti-ET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lg</a:t>
            </a:r>
            <a:r>
              <a:rPr lang="en-US" altLang="ti-ET" sz="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i-ET" sz="4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ti-ET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altLang="ti-ET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tr-TR" altLang="ti-ET" sz="4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endParaRPr lang="tr-TR" altLang="ti-ET" sz="4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endParaRPr lang="tr-TR" altLang="ti-ET" sz="4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tr-TR" altLang="ti-ET" sz="4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26632" name="Content Placeholder 7">
            <a:extLst>
              <a:ext uri="{FF2B5EF4-FFF2-40B4-BE49-F238E27FC236}">
                <a16:creationId xmlns:a16="http://schemas.microsoft.com/office/drawing/2014/main" id="{D790AE67-089E-4FA3-A602-26147DD8E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85738"/>
          </a:xfrm>
        </p:spPr>
        <p:txBody>
          <a:bodyPr>
            <a:normAutofit fontScale="25000" lnSpcReduction="20000"/>
          </a:bodyPr>
          <a:lstStyle/>
          <a:p>
            <a:endParaRPr lang="tr-TR" altLang="ti-ET"/>
          </a:p>
          <a:p>
            <a:endParaRPr lang="tr-TR" altLang="ti-ET"/>
          </a:p>
        </p:txBody>
      </p:sp>
    </p:spTree>
    <p:extLst>
      <p:ext uri="{BB962C8B-B14F-4D97-AF65-F5344CB8AC3E}">
        <p14:creationId xmlns:p14="http://schemas.microsoft.com/office/powerpoint/2010/main" val="4207877398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108_win32_v2" id="{BACE0C7A-21E3-4076-A8EC-387C4B513415}" vid="{366C1592-6B2F-409D-ADAA-749D8A1278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045902D-8BCA-4596-9829-0D7D1289C02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3879FED-67F8-481C-84BD-042483293B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64C1E2-42EA-4660-BCB7-94E6DA7562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{0F639CF4-E2C6-42B0-8C29-6D40D655C04F}tf10001108_win32</Template>
  <TotalTime>6215</TotalTime>
  <Words>4699</Words>
  <Application>Microsoft Office PowerPoint</Application>
  <PresentationFormat>Widescreen</PresentationFormat>
  <Paragraphs>723</Paragraphs>
  <Slides>90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105" baseType="lpstr">
      <vt:lpstr>AR CENA</vt:lpstr>
      <vt:lpstr>Arial</vt:lpstr>
      <vt:lpstr>Calibri</vt:lpstr>
      <vt:lpstr>Cambria Math</vt:lpstr>
      <vt:lpstr>Consolas</vt:lpstr>
      <vt:lpstr>Nyala</vt:lpstr>
      <vt:lpstr>Segoe UI</vt:lpstr>
      <vt:lpstr>Segoe UI Light</vt:lpstr>
      <vt:lpstr>Symbol</vt:lpstr>
      <vt:lpstr>Tahoma</vt:lpstr>
      <vt:lpstr>Times New Roman</vt:lpstr>
      <vt:lpstr>Wingdings</vt:lpstr>
      <vt:lpstr>WelcomeDoc</vt:lpstr>
      <vt:lpstr>Equation</vt:lpstr>
      <vt:lpstr>Denklem</vt:lpstr>
      <vt:lpstr>ECEG-5193: Algorithm Analysis and Design</vt:lpstr>
      <vt:lpstr>Review on Summations</vt:lpstr>
      <vt:lpstr>Review on Summations</vt:lpstr>
      <vt:lpstr>Review on Summations</vt:lpstr>
      <vt:lpstr>Review on Summations</vt:lpstr>
      <vt:lpstr>Review on Summations</vt:lpstr>
      <vt:lpstr>Review on Summations</vt:lpstr>
      <vt:lpstr>Growth of Functions</vt:lpstr>
      <vt:lpstr>Asymptotic Notation</vt:lpstr>
      <vt:lpstr>Asymptotic growth rate</vt:lpstr>
      <vt:lpstr>Asymptotic growth rate</vt:lpstr>
      <vt:lpstr>Asymptotic Bounds</vt:lpstr>
      <vt:lpstr>   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-Theta Notation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Asymptotic Notation in Equations</vt:lpstr>
      <vt:lpstr>o-notation</vt:lpstr>
      <vt:lpstr>w - notation</vt:lpstr>
      <vt:lpstr>Limits</vt:lpstr>
      <vt:lpstr>Comparison of Functions</vt:lpstr>
      <vt:lpstr>Properties</vt:lpstr>
      <vt:lpstr>Properties</vt:lpstr>
      <vt:lpstr>Monotonicity</vt:lpstr>
      <vt:lpstr>Exponentials</vt:lpstr>
      <vt:lpstr>Logarithms and exponentials – Bases </vt:lpstr>
      <vt:lpstr>Logarithms </vt:lpstr>
      <vt:lpstr>Logarithms and exponentials – Bases </vt:lpstr>
      <vt:lpstr>Polylogarithms</vt:lpstr>
      <vt:lpstr>Exercise: Express functions in A in asymptotic notation using functions in B.</vt:lpstr>
      <vt:lpstr>PowerPoint Presentation</vt:lpstr>
      <vt:lpstr>Analyzing Bubble Sort</vt:lpstr>
      <vt:lpstr>Analyzing Bubble Sort</vt:lpstr>
      <vt:lpstr>Analyzing 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</vt:lpstr>
      <vt:lpstr>                </vt:lpstr>
      <vt:lpstr>              </vt:lpstr>
      <vt:lpstr>              </vt:lpstr>
      <vt:lpstr>Example 3: 3n^2-100n+6=O(n^2 ) </vt:lpstr>
      <vt:lpstr>Example 4.1</vt:lpstr>
      <vt:lpstr>Example 4.1</vt:lpstr>
      <vt:lpstr>Standard notations and common functions</vt:lpstr>
      <vt:lpstr>Estimating Running Time</vt:lpstr>
      <vt:lpstr>Constant Factors</vt:lpstr>
      <vt:lpstr>PowerPoint Presentation</vt:lpstr>
      <vt:lpstr>Big-Oh and Growth Rate</vt:lpstr>
      <vt:lpstr>Big-Oh Rules</vt:lpstr>
      <vt:lpstr>Example: Computing Prefix Averages</vt:lpstr>
      <vt:lpstr>PowerPoint Presentation</vt:lpstr>
      <vt:lpstr>PowerPoint Presentation</vt:lpstr>
      <vt:lpstr>Intuition for Asymptotic Notation</vt:lpstr>
      <vt:lpstr>PowerPoint Presentation</vt:lpstr>
      <vt:lpstr>         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PowerPoint</dc:title>
  <dc:creator>Tesfamichael Gebrehiwet</dc:creator>
  <cp:keywords/>
  <cp:lastModifiedBy>Tesfamichael Gebrehiwet</cp:lastModifiedBy>
  <cp:revision>129</cp:revision>
  <dcterms:created xsi:type="dcterms:W3CDTF">2021-10-24T06:23:43Z</dcterms:created>
  <dcterms:modified xsi:type="dcterms:W3CDTF">2021-11-15T07:08:05Z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